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Lst>
  <p:notesMasterIdLst>
    <p:notesMasterId r:id="rId27"/>
  </p:notesMasterIdLst>
  <p:sldIdLst>
    <p:sldId id="258" r:id="rId3"/>
    <p:sldId id="289" r:id="rId4"/>
    <p:sldId id="272" r:id="rId5"/>
    <p:sldId id="290" r:id="rId6"/>
    <p:sldId id="274" r:id="rId7"/>
    <p:sldId id="275" r:id="rId8"/>
    <p:sldId id="288" r:id="rId9"/>
    <p:sldId id="287" r:id="rId10"/>
    <p:sldId id="280" r:id="rId11"/>
    <p:sldId id="281" r:id="rId12"/>
    <p:sldId id="282" r:id="rId13"/>
    <p:sldId id="277" r:id="rId14"/>
    <p:sldId id="262" r:id="rId15"/>
    <p:sldId id="264" r:id="rId16"/>
    <p:sldId id="266" r:id="rId17"/>
    <p:sldId id="283" r:id="rId18"/>
    <p:sldId id="276" r:id="rId19"/>
    <p:sldId id="270" r:id="rId20"/>
    <p:sldId id="284" r:id="rId21"/>
    <p:sldId id="285" r:id="rId22"/>
    <p:sldId id="286" r:id="rId23"/>
    <p:sldId id="278" r:id="rId24"/>
    <p:sldId id="279" r:id="rId25"/>
    <p:sldId id="265"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6C8"/>
    <a:srgbClr val="CD15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80" autoAdjust="0"/>
    <p:restoredTop sz="93241"/>
  </p:normalViewPr>
  <p:slideViewPr>
    <p:cSldViewPr snapToGrid="0" snapToObjects="1">
      <p:cViewPr varScale="1">
        <p:scale>
          <a:sx n="107" d="100"/>
          <a:sy n="107" d="100"/>
        </p:scale>
        <p:origin x="1152" y="7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DB6D1-CE05-8648-90E5-A20B678C0C26}" type="datetimeFigureOut">
              <a:rPr lang="en-US" smtClean="0"/>
              <a:t>4/26/2017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4874E-95F3-5F48-AC58-6752BAE49D7D}" type="slidenum">
              <a:rPr lang="en-US" smtClean="0"/>
              <a:t>‹#›</a:t>
            </a:fld>
            <a:endParaRPr lang="en-US"/>
          </a:p>
        </p:txBody>
      </p:sp>
    </p:spTree>
    <p:extLst>
      <p:ext uri="{BB962C8B-B14F-4D97-AF65-F5344CB8AC3E}">
        <p14:creationId xmlns:p14="http://schemas.microsoft.com/office/powerpoint/2010/main" val="81615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4874E-95F3-5F48-AC58-6752BAE49D7D}" type="slidenum">
              <a:rPr lang="en-US" smtClean="0"/>
              <a:t>1</a:t>
            </a:fld>
            <a:endParaRPr lang="en-US"/>
          </a:p>
        </p:txBody>
      </p:sp>
    </p:spTree>
    <p:extLst>
      <p:ext uri="{BB962C8B-B14F-4D97-AF65-F5344CB8AC3E}">
        <p14:creationId xmlns:p14="http://schemas.microsoft.com/office/powerpoint/2010/main" val="1082156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ext Placeholder 3"/>
          <p:cNvSpPr>
            <a:spLocks noGrp="1"/>
          </p:cNvSpPr>
          <p:nvPr>
            <p:ph type="body" sz="quarter" idx="12" hasCustomPrompt="1"/>
          </p:nvPr>
        </p:nvSpPr>
        <p:spPr>
          <a:xfrm>
            <a:off x="786884" y="1972637"/>
            <a:ext cx="6236216" cy="961064"/>
          </a:xfrm>
          <a:prstGeom prst="rect">
            <a:avLst/>
          </a:prstGeom>
          <a:ln>
            <a:noFill/>
          </a:ln>
        </p:spPr>
        <p:txBody>
          <a:bodyPr vert="horz"/>
          <a:lstStyle>
            <a:lvl1pPr marL="0" indent="0">
              <a:lnSpc>
                <a:spcPct val="100000"/>
              </a:lnSpc>
              <a:spcBef>
                <a:spcPts val="0"/>
              </a:spcBef>
              <a:buNone/>
              <a:defRPr sz="3200" b="1" i="0" baseline="0">
                <a:solidFill>
                  <a:schemeClr val="bg1"/>
                </a:solidFill>
                <a:latin typeface="Arial"/>
                <a:cs typeface="Arial"/>
              </a:defRPr>
            </a:lvl1pPr>
          </a:lstStyle>
          <a:p>
            <a:pPr lvl="0"/>
            <a:r>
              <a:rPr lang="en-US" dirty="0"/>
              <a:t>TITLE OF PRESENTATION </a:t>
            </a:r>
            <a:br>
              <a:rPr lang="en-US" dirty="0"/>
            </a:br>
            <a:r>
              <a:rPr lang="en-US" dirty="0"/>
              <a:t>GOES HERE</a:t>
            </a:r>
          </a:p>
        </p:txBody>
      </p:sp>
      <p:sp>
        <p:nvSpPr>
          <p:cNvPr id="8" name="Text Placeholder 8"/>
          <p:cNvSpPr>
            <a:spLocks noGrp="1"/>
          </p:cNvSpPr>
          <p:nvPr>
            <p:ph type="body" sz="quarter" idx="13" hasCustomPrompt="1"/>
          </p:nvPr>
        </p:nvSpPr>
        <p:spPr>
          <a:xfrm>
            <a:off x="783211" y="1726560"/>
            <a:ext cx="5445125" cy="237595"/>
          </a:xfrm>
          <a:prstGeom prst="rect">
            <a:avLst/>
          </a:prstGeom>
        </p:spPr>
        <p:txBody>
          <a:bodyPr vert="horz"/>
          <a:lstStyle>
            <a:lvl1pPr marL="0" indent="0">
              <a:spcBef>
                <a:spcPts val="0"/>
              </a:spcBef>
              <a:buNone/>
              <a:defRPr sz="1000" baseline="0">
                <a:ln>
                  <a:noFill/>
                </a:ln>
                <a:solidFill>
                  <a:schemeClr val="bg1"/>
                </a:solidFill>
                <a:latin typeface="Arial"/>
              </a:defRPr>
            </a:lvl1pPr>
          </a:lstStyle>
          <a:p>
            <a:pPr lvl="0"/>
            <a:r>
              <a:rPr lang="en-US" dirty="0"/>
              <a:t>UNIVERSITY OF WISCONSIN–MADISON</a:t>
            </a:r>
          </a:p>
        </p:txBody>
      </p:sp>
      <p:pic>
        <p:nvPicPr>
          <p:cNvPr id="6" name="Picture 5" descr="uwlogo_web_sm_ctr.png"/>
          <p:cNvPicPr>
            <a:picLocks noChangeAspect="1"/>
          </p:cNvPicPr>
          <p:nvPr userDrawn="1"/>
        </p:nvPicPr>
        <p:blipFill rotWithShape="1">
          <a:blip r:embed="rId2">
            <a:extLst>
              <a:ext uri="{28A0092B-C50C-407E-A947-70E740481C1C}">
                <a14:useLocalDpi xmlns:a14="http://schemas.microsoft.com/office/drawing/2010/main" val="0"/>
              </a:ext>
            </a:extLst>
          </a:blip>
          <a:srcRect l="34584" r="34920" b="32370"/>
          <a:stretch/>
        </p:blipFill>
        <p:spPr>
          <a:xfrm>
            <a:off x="811199" y="850260"/>
            <a:ext cx="545068" cy="809702"/>
          </a:xfrm>
          <a:prstGeom prst="rect">
            <a:avLst/>
          </a:prstGeom>
        </p:spPr>
      </p:pic>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00" baseline="0" dirty="0">
              <a:solidFill>
                <a:schemeClr val="bg1"/>
              </a:solidFill>
              <a:latin typeface="Avenir Medium"/>
            </a:endParaRPr>
          </a:p>
        </p:txBody>
      </p:sp>
    </p:spTree>
    <p:extLst>
      <p:ext uri="{BB962C8B-B14F-4D97-AF65-F5344CB8AC3E}">
        <p14:creationId xmlns:p14="http://schemas.microsoft.com/office/powerpoint/2010/main" val="2666928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899069" y="628123"/>
            <a:ext cx="6460581" cy="659669"/>
          </a:xfrm>
          <a:prstGeom prst="rect">
            <a:avLst/>
          </a:prstGeom>
        </p:spPr>
        <p:txBody>
          <a:bodyPr vert="horz" anchor="ctr" anchorCtr="0"/>
          <a:lstStyle>
            <a:lvl1pPr marL="0" indent="0">
              <a:lnSpc>
                <a:spcPct val="100000"/>
              </a:lnSpc>
              <a:spcBef>
                <a:spcPts val="0"/>
              </a:spcBef>
              <a:buNone/>
              <a:defRPr sz="2400" b="1" i="0" baseline="0">
                <a:solidFill>
                  <a:schemeClr val="tx1"/>
                </a:solidFill>
                <a:latin typeface="Arial"/>
                <a:cs typeface="Arial"/>
              </a:defRPr>
            </a:lvl1pPr>
          </a:lstStyle>
          <a:p>
            <a:pPr lvl="0"/>
            <a:r>
              <a:rPr lang="en-US" dirty="0"/>
              <a:t>HEADLINE HERE GOES ON THIS SLIDE</a:t>
            </a:r>
          </a:p>
        </p:txBody>
      </p:sp>
      <p:sp>
        <p:nvSpPr>
          <p:cNvPr id="15" name="Picture Placeholder 4"/>
          <p:cNvSpPr>
            <a:spLocks noGrp="1"/>
          </p:cNvSpPr>
          <p:nvPr>
            <p:ph type="pic" sz="quarter" idx="16"/>
          </p:nvPr>
        </p:nvSpPr>
        <p:spPr>
          <a:xfrm>
            <a:off x="1003300" y="1287792"/>
            <a:ext cx="6650568" cy="3220708"/>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Tree>
    <p:extLst>
      <p:ext uri="{BB962C8B-B14F-4D97-AF65-F5344CB8AC3E}">
        <p14:creationId xmlns:p14="http://schemas.microsoft.com/office/powerpoint/2010/main" val="3512596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144000" cy="5143500"/>
          </a:xfrm>
          <a:prstGeom prst="rect">
            <a:avLst/>
          </a:prstGeom>
        </p:spPr>
      </p:pic>
      <p:sp>
        <p:nvSpPr>
          <p:cNvPr id="16" name="Picture Placeholder 4"/>
          <p:cNvSpPr>
            <a:spLocks noGrp="1"/>
          </p:cNvSpPr>
          <p:nvPr>
            <p:ph type="pic" sz="quarter" idx="17" hasCustomPrompt="1"/>
          </p:nvPr>
        </p:nvSpPr>
        <p:spPr>
          <a:xfrm>
            <a:off x="0" y="-12700"/>
            <a:ext cx="9144000" cy="5143500"/>
          </a:xfrm>
          <a:prstGeom prst="rect">
            <a:avLst/>
          </a:prstGeom>
        </p:spPr>
        <p:txBody>
          <a:bodyPr vert="horz" anchor="b" anchorCtr="1"/>
          <a:lstStyle>
            <a:lvl1pPr marL="0" indent="0">
              <a:spcBef>
                <a:spcPts val="0"/>
              </a:spcBef>
              <a:buFontTx/>
              <a:buNone/>
              <a:defRPr sz="900" baseline="0">
                <a:solidFill>
                  <a:schemeClr val="tx1"/>
                </a:solidFill>
                <a:latin typeface="Avenir Medium"/>
              </a:defRPr>
            </a:lvl1pPr>
          </a:lstStyle>
          <a:p>
            <a:r>
              <a:rPr lang="en-US" dirty="0">
                <a:solidFill>
                  <a:schemeClr val="tx1"/>
                </a:solidFill>
              </a:rPr>
              <a:t>THIS SLIDE IS FOR FULL BLEED PHOTOGRAPHY. CLICK THE ICON BEHIND THE HEADLINE OR DRAG+DROP A PHOTO TO ADD AN IMAGE.</a:t>
            </a:r>
            <a:endParaRPr lang="en-US" dirty="0"/>
          </a:p>
        </p:txBody>
      </p:sp>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chemeClr val="bg1"/>
                </a:solidFill>
                <a:latin typeface="Avenir Medium"/>
              </a:rPr>
              <a:t>‹#›</a:t>
            </a:fld>
            <a:endParaRPr lang="en-US" sz="900" baseline="0" dirty="0">
              <a:solidFill>
                <a:schemeClr val="bg1"/>
              </a:solidFill>
              <a:latin typeface="Avenir Medium"/>
            </a:endParaRPr>
          </a:p>
        </p:txBody>
      </p:sp>
      <p:sp>
        <p:nvSpPr>
          <p:cNvPr id="20" name="Text Placeholder 3"/>
          <p:cNvSpPr>
            <a:spLocks noGrp="1"/>
          </p:cNvSpPr>
          <p:nvPr>
            <p:ph type="body" sz="quarter" idx="12" hasCustomPrompt="1"/>
          </p:nvPr>
        </p:nvSpPr>
        <p:spPr>
          <a:xfrm>
            <a:off x="1815585" y="1972637"/>
            <a:ext cx="5441452" cy="961064"/>
          </a:xfrm>
          <a:prstGeom prst="rect">
            <a:avLst/>
          </a:prstGeom>
        </p:spPr>
        <p:txBody>
          <a:bodyPr vert="horz" anchor="ctr" anchorCtr="0"/>
          <a:lstStyle>
            <a:lvl1pPr marL="0" indent="0" algn="ctr">
              <a:lnSpc>
                <a:spcPct val="100000"/>
              </a:lnSpc>
              <a:spcBef>
                <a:spcPts val="0"/>
              </a:spcBef>
              <a:buNone/>
              <a:defRPr sz="3200" b="1" i="0" baseline="0">
                <a:solidFill>
                  <a:schemeClr val="bg1"/>
                </a:solidFill>
                <a:effectLst/>
                <a:latin typeface="Arial"/>
                <a:cs typeface="Arial"/>
              </a:defRPr>
            </a:lvl1pPr>
          </a:lstStyle>
          <a:p>
            <a:pPr lvl="0"/>
            <a:r>
              <a:rPr lang="en-US" dirty="0"/>
              <a:t>THE HEADLINE IS ON TOP OF THE IMAGE</a:t>
            </a:r>
          </a:p>
        </p:txBody>
      </p:sp>
    </p:spTree>
    <p:extLst>
      <p:ext uri="{BB962C8B-B14F-4D97-AF65-F5344CB8AC3E}">
        <p14:creationId xmlns:p14="http://schemas.microsoft.com/office/powerpoint/2010/main" val="397966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6"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aseline="0" dirty="0">
                <a:solidFill>
                  <a:schemeClr val="bg1"/>
                </a:solidFill>
                <a:latin typeface="Avenir Medium"/>
              </a:rPr>
              <a:t>March 3, 2016</a:t>
            </a:r>
          </a:p>
        </p:txBody>
      </p:sp>
      <p:sp>
        <p:nvSpPr>
          <p:cNvPr id="9" name="Text Placeholder 3"/>
          <p:cNvSpPr>
            <a:spLocks noGrp="1"/>
          </p:cNvSpPr>
          <p:nvPr>
            <p:ph type="body" sz="quarter" idx="12" hasCustomPrompt="1"/>
          </p:nvPr>
        </p:nvSpPr>
        <p:spPr>
          <a:xfrm>
            <a:off x="786884" y="1705938"/>
            <a:ext cx="6458466" cy="1494462"/>
          </a:xfrm>
          <a:prstGeom prst="rect">
            <a:avLst/>
          </a:prstGeom>
        </p:spPr>
        <p:txBody>
          <a:bodyPr vert="horz" anchor="ctr" anchorCtr="0"/>
          <a:lstStyle>
            <a:lvl1pPr marL="0" indent="0">
              <a:lnSpc>
                <a:spcPct val="100000"/>
              </a:lnSpc>
              <a:spcBef>
                <a:spcPts val="0"/>
              </a:spcBef>
              <a:buNone/>
              <a:defRPr sz="3200" b="1" i="0" baseline="0">
                <a:solidFill>
                  <a:schemeClr val="bg1"/>
                </a:solidFill>
                <a:latin typeface="Arial"/>
                <a:cs typeface="Arial"/>
              </a:defRPr>
            </a:lvl1pPr>
          </a:lstStyle>
          <a:p>
            <a:pPr lvl="0"/>
            <a:r>
              <a:rPr lang="en-US" dirty="0"/>
              <a:t>THANK YOU.</a:t>
            </a:r>
          </a:p>
        </p:txBody>
      </p:sp>
      <p:pic>
        <p:nvPicPr>
          <p:cNvPr id="5" name="Picture 4" descr="uwlogo_web_sm_ctr.png"/>
          <p:cNvPicPr>
            <a:picLocks noChangeAspect="1"/>
          </p:cNvPicPr>
          <p:nvPr userDrawn="1"/>
        </p:nvPicPr>
        <p:blipFill rotWithShape="1">
          <a:blip r:embed="rId2">
            <a:extLst>
              <a:ext uri="{28A0092B-C50C-407E-A947-70E740481C1C}">
                <a14:useLocalDpi xmlns:a14="http://schemas.microsoft.com/office/drawing/2010/main" val="0"/>
              </a:ext>
            </a:extLst>
          </a:blip>
          <a:srcRect l="34584" r="34920" b="32370"/>
          <a:stretch/>
        </p:blipFill>
        <p:spPr>
          <a:xfrm>
            <a:off x="811199" y="850260"/>
            <a:ext cx="545068" cy="809702"/>
          </a:xfrm>
          <a:prstGeom prst="rect">
            <a:avLst/>
          </a:prstGeom>
        </p:spPr>
      </p:pic>
    </p:spTree>
    <p:extLst>
      <p:ext uri="{BB962C8B-B14F-4D97-AF65-F5344CB8AC3E}">
        <p14:creationId xmlns:p14="http://schemas.microsoft.com/office/powerpoint/2010/main" val="45964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 Placeholder 13"/>
          <p:cNvSpPr>
            <a:spLocks noGrp="1"/>
          </p:cNvSpPr>
          <p:nvPr>
            <p:ph type="body" sz="quarter" idx="14" hasCustomPrompt="1"/>
          </p:nvPr>
        </p:nvSpPr>
        <p:spPr>
          <a:xfrm>
            <a:off x="810681" y="1894948"/>
            <a:ext cx="3317875" cy="2065336"/>
          </a:xfrm>
          <a:prstGeom prst="rect">
            <a:avLst/>
          </a:prstGeom>
          <a:noFill/>
          <a:ln>
            <a:noFill/>
            <a:prstDash val="dot"/>
          </a:ln>
        </p:spPr>
        <p:txBody>
          <a:bodyPr vert="horz"/>
          <a:lstStyle>
            <a:lvl1pPr marL="0" indent="0">
              <a:lnSpc>
                <a:spcPct val="150000"/>
              </a:lnSpc>
              <a:buNone/>
              <a:defRPr sz="1000" b="0" i="0" baseline="0">
                <a:ln>
                  <a:noFill/>
                </a:ln>
                <a:solidFill>
                  <a:schemeClr val="tx1"/>
                </a:solidFill>
                <a:latin typeface="Arial"/>
                <a:cs typeface="Arial"/>
              </a:defRPr>
            </a:lvl1pPr>
          </a:lstStyle>
          <a:p>
            <a:pPr lvl="0"/>
            <a:r>
              <a:rPr lang="en-US" dirty="0"/>
              <a:t>01 | TITLE OF SECTION GOES HERE</a:t>
            </a:r>
          </a:p>
          <a:p>
            <a:pPr lvl="0"/>
            <a:r>
              <a:rPr lang="en-US" dirty="0"/>
              <a:t>02 | TITLE OF SECTION GOES HERE</a:t>
            </a:r>
          </a:p>
          <a:p>
            <a:pPr lvl="0"/>
            <a:r>
              <a:rPr lang="en-US" dirty="0"/>
              <a:t>03 | TITLE OF SECTION GOES HERE</a:t>
            </a:r>
          </a:p>
          <a:p>
            <a:pPr lvl="0"/>
            <a:r>
              <a:rPr lang="en-US" dirty="0"/>
              <a:t>04 | TITLE OF SECTION GOES HERE</a:t>
            </a:r>
          </a:p>
          <a:p>
            <a:pPr lvl="0"/>
            <a:r>
              <a:rPr lang="en-US" dirty="0"/>
              <a:t>05 | TITLE OF SECTION GOES HERE</a:t>
            </a:r>
          </a:p>
          <a:p>
            <a:pPr lvl="0"/>
            <a:r>
              <a:rPr lang="en-US" dirty="0"/>
              <a:t>06 | TITLE OF SECTION GOES HERE</a:t>
            </a:r>
          </a:p>
        </p:txBody>
      </p:sp>
      <p:sp>
        <p:nvSpPr>
          <p:cNvPr id="12" name="Text Placeholder 9"/>
          <p:cNvSpPr>
            <a:spLocks noGrp="1"/>
          </p:cNvSpPr>
          <p:nvPr>
            <p:ph type="body" sz="quarter" idx="13" hasCustomPrompt="1"/>
          </p:nvPr>
        </p:nvSpPr>
        <p:spPr>
          <a:xfrm>
            <a:off x="397934" y="219077"/>
            <a:ext cx="4757729" cy="338137"/>
          </a:xfrm>
          <a:prstGeom prst="rect">
            <a:avLst/>
          </a:prstGeom>
          <a:noFill/>
          <a:ln>
            <a:noFill/>
          </a:ln>
        </p:spPr>
        <p:txBody>
          <a:bodyPr vert="horz" anchor="ctr" anchorCtr="0"/>
          <a:lstStyle>
            <a:lvl1pPr marL="0" indent="0">
              <a:spcBef>
                <a:spcPts val="0"/>
              </a:spcBef>
              <a:buNone/>
              <a:defRPr sz="800" baseline="0">
                <a:solidFill>
                  <a:srgbClr val="CD1543"/>
                </a:solidFill>
                <a:latin typeface="Avenir Medium"/>
              </a:defRPr>
            </a:lvl1pPr>
          </a:lstStyle>
          <a:p>
            <a:pPr lvl="0"/>
            <a:r>
              <a:rPr lang="en-US" dirty="0"/>
              <a:t>TITLE OF PRESENTATION / AGENDA</a:t>
            </a:r>
          </a:p>
        </p:txBody>
      </p:sp>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Tree>
    <p:extLst>
      <p:ext uri="{BB962C8B-B14F-4D97-AF65-F5344CB8AC3E}">
        <p14:creationId xmlns:p14="http://schemas.microsoft.com/office/powerpoint/2010/main" val="406807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786884" y="1972637"/>
            <a:ext cx="6045715" cy="961064"/>
          </a:xfrm>
          <a:prstGeom prst="rect">
            <a:avLst/>
          </a:prstGeom>
        </p:spPr>
        <p:txBody>
          <a:bodyPr vert="horz" anchor="ctr" anchorCtr="0"/>
          <a:lstStyle>
            <a:lvl1pPr marL="0" indent="0">
              <a:lnSpc>
                <a:spcPct val="100000"/>
              </a:lnSpc>
              <a:spcBef>
                <a:spcPts val="0"/>
              </a:spcBef>
              <a:buNone/>
              <a:defRPr sz="3200" b="1" i="0" baseline="0">
                <a:solidFill>
                  <a:schemeClr val="tx1"/>
                </a:solidFill>
                <a:latin typeface="Arial"/>
                <a:cs typeface="Arial"/>
              </a:defRPr>
            </a:lvl1pPr>
          </a:lstStyle>
          <a:p>
            <a:pPr lvl="0"/>
            <a:r>
              <a:rPr lang="en-US" dirty="0"/>
              <a:t>ONLY A HEADLINE </a:t>
            </a:r>
          </a:p>
          <a:p>
            <a:pPr lvl="0"/>
            <a:r>
              <a:rPr lang="en-US" dirty="0"/>
              <a:t>GOES ON THIS SLIDE</a:t>
            </a:r>
          </a:p>
        </p:txBody>
      </p:sp>
    </p:spTree>
    <p:extLst>
      <p:ext uri="{BB962C8B-B14F-4D97-AF65-F5344CB8AC3E}">
        <p14:creationId xmlns:p14="http://schemas.microsoft.com/office/powerpoint/2010/main" val="959756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COPY">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786885" y="1642437"/>
            <a:ext cx="5441452" cy="961064"/>
          </a:xfrm>
          <a:prstGeom prst="rect">
            <a:avLst/>
          </a:prstGeom>
          <a:noFill/>
          <a:ln>
            <a:noFill/>
          </a:ln>
        </p:spPr>
        <p:txBody>
          <a:bodyPr vert="horz" anchor="ctr" anchorCtr="0"/>
          <a:lstStyle>
            <a:lvl1pPr marL="0" indent="0">
              <a:lnSpc>
                <a:spcPct val="100000"/>
              </a:lnSpc>
              <a:spcBef>
                <a:spcPts val="0"/>
              </a:spcBef>
              <a:buNone/>
              <a:defRPr sz="3200" b="1" i="0" baseline="0">
                <a:solidFill>
                  <a:schemeClr val="tx1"/>
                </a:solidFill>
                <a:latin typeface="Arial"/>
                <a:cs typeface="Arial"/>
              </a:defRPr>
            </a:lvl1pPr>
          </a:lstStyle>
          <a:p>
            <a:pPr lvl="0"/>
            <a:r>
              <a:rPr lang="en-US" dirty="0"/>
              <a:t>ONLY A HEADLINE GOES ON THIS SLIDE</a:t>
            </a:r>
          </a:p>
        </p:txBody>
      </p:sp>
      <p:sp>
        <p:nvSpPr>
          <p:cNvPr id="9" name="Text Placeholder 6"/>
          <p:cNvSpPr>
            <a:spLocks noGrp="1"/>
          </p:cNvSpPr>
          <p:nvPr>
            <p:ph type="body" sz="quarter" idx="14" hasCustomPrompt="1"/>
          </p:nvPr>
        </p:nvSpPr>
        <p:spPr>
          <a:xfrm>
            <a:off x="786876" y="2609233"/>
            <a:ext cx="5441462" cy="889618"/>
          </a:xfrm>
          <a:prstGeom prst="rect">
            <a:avLst/>
          </a:prstGeom>
        </p:spPr>
        <p:txBody>
          <a:bodyPr vert="horz"/>
          <a:lstStyle>
            <a:lvl1pPr marL="0" indent="0">
              <a:lnSpc>
                <a:spcPct val="150000"/>
              </a:lnSpc>
              <a:buNone/>
              <a:defRPr sz="1000" b="0" i="0" baseline="0">
                <a:solidFill>
                  <a:srgbClr val="000000"/>
                </a:solidFill>
                <a:latin typeface="Arial"/>
                <a:cs typeface="Arial"/>
              </a:defRPr>
            </a:lvl1pPr>
          </a:lstStyle>
          <a:p>
            <a:pPr lvl="0"/>
            <a:r>
              <a:rPr lang="en-US" dirty="0"/>
              <a:t>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 </a:t>
            </a:r>
            <a:r>
              <a:rPr lang="en-US" dirty="0" err="1"/>
              <a:t>gravida</a:t>
            </a:r>
            <a:r>
              <a:rPr lang="en-US" dirty="0"/>
              <a:t> vel. </a:t>
            </a:r>
            <a:r>
              <a:rPr lang="en-US" dirty="0" err="1"/>
              <a:t>Proin</a:t>
            </a:r>
            <a:r>
              <a:rPr lang="en-US" dirty="0"/>
              <a:t> </a:t>
            </a:r>
            <a:r>
              <a:rPr lang="en-US" dirty="0" err="1"/>
              <a:t>quis</a:t>
            </a:r>
            <a:r>
              <a:rPr lang="en-US" dirty="0"/>
              <a:t> </a:t>
            </a:r>
            <a:r>
              <a:rPr lang="en-US" dirty="0" err="1"/>
              <a:t>aliquam</a:t>
            </a:r>
            <a:r>
              <a:rPr lang="en-US" dirty="0"/>
              <a:t> </a:t>
            </a:r>
            <a:r>
              <a:rPr lang="en-US" dirty="0" err="1"/>
              <a:t>elit</a:t>
            </a:r>
            <a:r>
              <a:rPr lang="en-US" dirty="0"/>
              <a:t>, </a:t>
            </a:r>
            <a:r>
              <a:rPr lang="en-US" dirty="0" err="1"/>
              <a:t>malesuada</a:t>
            </a:r>
            <a:r>
              <a:rPr lang="en-US" dirty="0"/>
              <a:t> </a:t>
            </a:r>
            <a:r>
              <a:rPr lang="en-US" dirty="0" err="1"/>
              <a:t>rutrum</a:t>
            </a:r>
            <a:r>
              <a:rPr lang="en-US" dirty="0"/>
              <a:t> </a:t>
            </a:r>
            <a:r>
              <a:rPr lang="en-US" dirty="0" err="1"/>
              <a:t>risus</a:t>
            </a:r>
            <a:r>
              <a:rPr lang="en-US" dirty="0"/>
              <a:t>. 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a:t>
            </a:r>
          </a:p>
        </p:txBody>
      </p:sp>
    </p:spTree>
    <p:extLst>
      <p:ext uri="{BB962C8B-B14F-4D97-AF65-F5344CB8AC3E}">
        <p14:creationId xmlns:p14="http://schemas.microsoft.com/office/powerpoint/2010/main" val="33376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EFT—COPY RIGHT">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4361935" y="1638300"/>
            <a:ext cx="3429515" cy="814868"/>
          </a:xfrm>
          <a:prstGeom prst="rect">
            <a:avLst/>
          </a:prstGeom>
        </p:spPr>
        <p:txBody>
          <a:bodyPr vert="horz" anchor="ctr" anchorCtr="0"/>
          <a:lstStyle>
            <a:lvl1pPr marL="0" indent="0">
              <a:lnSpc>
                <a:spcPct val="100000"/>
              </a:lnSpc>
              <a:spcBef>
                <a:spcPts val="0"/>
              </a:spcBef>
              <a:buNone/>
              <a:defRPr sz="2100" b="1" i="0" baseline="0">
                <a:solidFill>
                  <a:srgbClr val="000000"/>
                </a:solidFill>
                <a:latin typeface="Arial"/>
                <a:cs typeface="Arial"/>
              </a:defRPr>
            </a:lvl1pPr>
          </a:lstStyle>
          <a:p>
            <a:pPr lvl="0"/>
            <a:r>
              <a:rPr lang="en-US" dirty="0"/>
              <a:t>HEADLINE HERE </a:t>
            </a:r>
          </a:p>
          <a:p>
            <a:pPr lvl="0"/>
            <a:r>
              <a:rPr lang="en-US" dirty="0"/>
              <a:t>GOES ON THIS SLIDE</a:t>
            </a:r>
          </a:p>
        </p:txBody>
      </p:sp>
      <p:sp>
        <p:nvSpPr>
          <p:cNvPr id="9" name="Text Placeholder 6"/>
          <p:cNvSpPr>
            <a:spLocks noGrp="1"/>
          </p:cNvSpPr>
          <p:nvPr>
            <p:ph type="body" sz="quarter" idx="14" hasCustomPrompt="1"/>
          </p:nvPr>
        </p:nvSpPr>
        <p:spPr>
          <a:xfrm>
            <a:off x="4361926" y="2453168"/>
            <a:ext cx="3429524" cy="1471131"/>
          </a:xfrm>
          <a:prstGeom prst="rect">
            <a:avLst/>
          </a:prstGeom>
        </p:spPr>
        <p:txBody>
          <a:bodyPr vert="horz"/>
          <a:lstStyle>
            <a:lvl1pPr marL="0" indent="0">
              <a:lnSpc>
                <a:spcPct val="150000"/>
              </a:lnSpc>
              <a:buNone/>
              <a:defRPr sz="1000" b="0" i="0" baseline="0">
                <a:solidFill>
                  <a:schemeClr val="tx1"/>
                </a:solidFill>
                <a:latin typeface="Arial"/>
                <a:cs typeface="Arial"/>
              </a:defRPr>
            </a:lvl1pPr>
          </a:lstStyle>
          <a:p>
            <a:pPr lvl="0"/>
            <a:r>
              <a:rPr lang="en-US" dirty="0"/>
              <a:t>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 </a:t>
            </a:r>
            <a:r>
              <a:rPr lang="en-US" dirty="0" err="1"/>
              <a:t>gravida</a:t>
            </a:r>
            <a:r>
              <a:rPr lang="en-US" dirty="0"/>
              <a:t> vel. </a:t>
            </a:r>
            <a:r>
              <a:rPr lang="en-US" dirty="0" err="1"/>
              <a:t>Proin</a:t>
            </a:r>
            <a:r>
              <a:rPr lang="en-US" dirty="0"/>
              <a:t> </a:t>
            </a:r>
            <a:r>
              <a:rPr lang="en-US" dirty="0" err="1"/>
              <a:t>quis</a:t>
            </a:r>
            <a:r>
              <a:rPr lang="en-US" dirty="0"/>
              <a:t> </a:t>
            </a:r>
            <a:r>
              <a:rPr lang="en-US" dirty="0" err="1"/>
              <a:t>aliquam</a:t>
            </a:r>
            <a:r>
              <a:rPr lang="en-US" dirty="0"/>
              <a:t> </a:t>
            </a:r>
            <a:r>
              <a:rPr lang="en-US" dirty="0" err="1"/>
              <a:t>elit</a:t>
            </a:r>
            <a:r>
              <a:rPr lang="en-US" dirty="0"/>
              <a:t>, </a:t>
            </a:r>
            <a:r>
              <a:rPr lang="en-US" dirty="0" err="1"/>
              <a:t>malesuada</a:t>
            </a:r>
            <a:r>
              <a:rPr lang="en-US" dirty="0"/>
              <a:t> </a:t>
            </a:r>
            <a:r>
              <a:rPr lang="en-US" dirty="0" err="1"/>
              <a:t>rutrum</a:t>
            </a:r>
            <a:r>
              <a:rPr lang="en-US" dirty="0"/>
              <a:t> </a:t>
            </a:r>
            <a:r>
              <a:rPr lang="en-US" dirty="0" err="1"/>
              <a:t>risus</a:t>
            </a:r>
            <a:r>
              <a:rPr lang="en-US" dirty="0"/>
              <a:t>. 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a:t>
            </a:r>
          </a:p>
        </p:txBody>
      </p:sp>
      <p:sp>
        <p:nvSpPr>
          <p:cNvPr id="15" name="Picture Placeholder 4"/>
          <p:cNvSpPr>
            <a:spLocks noGrp="1"/>
          </p:cNvSpPr>
          <p:nvPr>
            <p:ph type="pic" sz="quarter" idx="10"/>
          </p:nvPr>
        </p:nvSpPr>
        <p:spPr>
          <a:xfrm>
            <a:off x="886884" y="1006705"/>
            <a:ext cx="2902305" cy="3295814"/>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Tree>
    <p:extLst>
      <p:ext uri="{BB962C8B-B14F-4D97-AF65-F5344CB8AC3E}">
        <p14:creationId xmlns:p14="http://schemas.microsoft.com/office/powerpoint/2010/main" val="1254274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LEFT—PHOTO RIGHT">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899069" y="1638300"/>
            <a:ext cx="3429515" cy="814868"/>
          </a:xfrm>
          <a:prstGeom prst="rect">
            <a:avLst/>
          </a:prstGeom>
        </p:spPr>
        <p:txBody>
          <a:bodyPr vert="horz" anchor="ctr" anchorCtr="0"/>
          <a:lstStyle>
            <a:lvl1pPr marL="0" indent="0">
              <a:lnSpc>
                <a:spcPct val="100000"/>
              </a:lnSpc>
              <a:spcBef>
                <a:spcPts val="0"/>
              </a:spcBef>
              <a:buNone/>
              <a:defRPr sz="2400" b="1" i="0" baseline="0">
                <a:solidFill>
                  <a:schemeClr val="tx1"/>
                </a:solidFill>
                <a:latin typeface="Arial"/>
                <a:cs typeface="Arial"/>
              </a:defRPr>
            </a:lvl1pPr>
          </a:lstStyle>
          <a:p>
            <a:pPr lvl="0"/>
            <a:r>
              <a:rPr lang="en-US" dirty="0"/>
              <a:t>HEADLINE HERE GOES ON THIS SLIDE</a:t>
            </a:r>
          </a:p>
        </p:txBody>
      </p:sp>
      <p:sp>
        <p:nvSpPr>
          <p:cNvPr id="9" name="Text Placeholder 6"/>
          <p:cNvSpPr>
            <a:spLocks noGrp="1"/>
          </p:cNvSpPr>
          <p:nvPr>
            <p:ph type="body" sz="quarter" idx="14" hasCustomPrompt="1"/>
          </p:nvPr>
        </p:nvSpPr>
        <p:spPr>
          <a:xfrm>
            <a:off x="899060" y="2453168"/>
            <a:ext cx="3429524" cy="1471131"/>
          </a:xfrm>
          <a:prstGeom prst="rect">
            <a:avLst/>
          </a:prstGeom>
        </p:spPr>
        <p:txBody>
          <a:bodyPr vert="horz"/>
          <a:lstStyle>
            <a:lvl1pPr marL="0" indent="0">
              <a:lnSpc>
                <a:spcPct val="150000"/>
              </a:lnSpc>
              <a:buNone/>
              <a:defRPr sz="1000" b="0" i="0" baseline="0">
                <a:solidFill>
                  <a:srgbClr val="000000"/>
                </a:solidFill>
                <a:latin typeface="Arial"/>
                <a:cs typeface="Arial"/>
              </a:defRPr>
            </a:lvl1pPr>
          </a:lstStyle>
          <a:p>
            <a:pPr lvl="0"/>
            <a:r>
              <a:rPr lang="en-US" dirty="0"/>
              <a:t>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 </a:t>
            </a:r>
            <a:r>
              <a:rPr lang="en-US" dirty="0" err="1"/>
              <a:t>gravida</a:t>
            </a:r>
            <a:r>
              <a:rPr lang="en-US" dirty="0"/>
              <a:t> vel. </a:t>
            </a:r>
            <a:r>
              <a:rPr lang="en-US" dirty="0" err="1"/>
              <a:t>Proin</a:t>
            </a:r>
            <a:r>
              <a:rPr lang="en-US" dirty="0"/>
              <a:t> </a:t>
            </a:r>
            <a:r>
              <a:rPr lang="en-US" dirty="0" err="1"/>
              <a:t>quis</a:t>
            </a:r>
            <a:r>
              <a:rPr lang="en-US" dirty="0"/>
              <a:t> </a:t>
            </a:r>
            <a:r>
              <a:rPr lang="en-US" dirty="0" err="1"/>
              <a:t>aliquam</a:t>
            </a:r>
            <a:r>
              <a:rPr lang="en-US" dirty="0"/>
              <a:t> </a:t>
            </a:r>
            <a:r>
              <a:rPr lang="en-US" dirty="0" err="1"/>
              <a:t>elit</a:t>
            </a:r>
            <a:r>
              <a:rPr lang="en-US" dirty="0"/>
              <a:t>, </a:t>
            </a:r>
            <a:r>
              <a:rPr lang="en-US" dirty="0" err="1"/>
              <a:t>malesuada</a:t>
            </a:r>
            <a:r>
              <a:rPr lang="en-US" dirty="0"/>
              <a:t> </a:t>
            </a:r>
            <a:r>
              <a:rPr lang="en-US" dirty="0" err="1"/>
              <a:t>rutrum</a:t>
            </a:r>
            <a:r>
              <a:rPr lang="en-US" dirty="0"/>
              <a:t> </a:t>
            </a:r>
            <a:r>
              <a:rPr lang="en-US" dirty="0" err="1"/>
              <a:t>risus</a:t>
            </a:r>
            <a:r>
              <a:rPr lang="en-US" dirty="0"/>
              <a:t>. 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a:t>
            </a:r>
          </a:p>
        </p:txBody>
      </p:sp>
      <p:sp>
        <p:nvSpPr>
          <p:cNvPr id="15" name="Picture Placeholder 4"/>
          <p:cNvSpPr>
            <a:spLocks noGrp="1"/>
          </p:cNvSpPr>
          <p:nvPr>
            <p:ph type="pic" sz="quarter" idx="10"/>
          </p:nvPr>
        </p:nvSpPr>
        <p:spPr>
          <a:xfrm>
            <a:off x="4889145" y="1006705"/>
            <a:ext cx="2902305" cy="3295814"/>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Tree>
    <p:extLst>
      <p:ext uri="{BB962C8B-B14F-4D97-AF65-F5344CB8AC3E}">
        <p14:creationId xmlns:p14="http://schemas.microsoft.com/office/powerpoint/2010/main" val="114693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 PHOTO">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899069" y="1470419"/>
            <a:ext cx="3429515" cy="814868"/>
          </a:xfrm>
          <a:prstGeom prst="rect">
            <a:avLst/>
          </a:prstGeom>
        </p:spPr>
        <p:txBody>
          <a:bodyPr vert="horz" anchor="ctr" anchorCtr="0"/>
          <a:lstStyle>
            <a:lvl1pPr marL="0" indent="0">
              <a:lnSpc>
                <a:spcPct val="100000"/>
              </a:lnSpc>
              <a:spcBef>
                <a:spcPts val="0"/>
              </a:spcBef>
              <a:buNone/>
              <a:defRPr sz="2100" b="1" i="0" baseline="0">
                <a:solidFill>
                  <a:schemeClr val="tx1"/>
                </a:solidFill>
                <a:latin typeface="Arial"/>
                <a:cs typeface="Arial"/>
              </a:defRPr>
            </a:lvl1pPr>
          </a:lstStyle>
          <a:p>
            <a:pPr lvl="0"/>
            <a:r>
              <a:rPr lang="en-US" dirty="0"/>
              <a:t>HEADLINE HERE </a:t>
            </a:r>
          </a:p>
          <a:p>
            <a:pPr lvl="0"/>
            <a:r>
              <a:rPr lang="en-US" dirty="0"/>
              <a:t>GOES ON THIS SLIDE</a:t>
            </a:r>
          </a:p>
        </p:txBody>
      </p:sp>
      <p:sp>
        <p:nvSpPr>
          <p:cNvPr id="9" name="Text Placeholder 6"/>
          <p:cNvSpPr>
            <a:spLocks noGrp="1"/>
          </p:cNvSpPr>
          <p:nvPr>
            <p:ph type="body" sz="quarter" idx="14" hasCustomPrompt="1"/>
          </p:nvPr>
        </p:nvSpPr>
        <p:spPr>
          <a:xfrm>
            <a:off x="899060" y="2285288"/>
            <a:ext cx="3429524" cy="550382"/>
          </a:xfrm>
          <a:prstGeom prst="rect">
            <a:avLst/>
          </a:prstGeom>
        </p:spPr>
        <p:txBody>
          <a:bodyPr vert="horz"/>
          <a:lstStyle>
            <a:lvl1pPr marL="0" indent="0">
              <a:lnSpc>
                <a:spcPct val="150000"/>
              </a:lnSpc>
              <a:buNone/>
              <a:defRPr sz="1000" b="0" i="0" baseline="0">
                <a:solidFill>
                  <a:srgbClr val="000000"/>
                </a:solidFill>
                <a:latin typeface="Arial"/>
                <a:cs typeface="Arial"/>
              </a:defRPr>
            </a:lvl1pPr>
          </a:lstStyle>
          <a:p>
            <a:pPr lvl="0"/>
            <a:r>
              <a:rPr lang="en-US" dirty="0"/>
              <a:t>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 </a:t>
            </a:r>
            <a:r>
              <a:rPr lang="en-US" dirty="0" err="1"/>
              <a:t>gravida</a:t>
            </a:r>
            <a:r>
              <a:rPr lang="en-US" dirty="0"/>
              <a:t> vel. </a:t>
            </a:r>
          </a:p>
        </p:txBody>
      </p:sp>
      <p:sp>
        <p:nvSpPr>
          <p:cNvPr id="15" name="Picture Placeholder 4"/>
          <p:cNvSpPr>
            <a:spLocks noGrp="1"/>
          </p:cNvSpPr>
          <p:nvPr>
            <p:ph type="pic" sz="quarter" idx="10"/>
          </p:nvPr>
        </p:nvSpPr>
        <p:spPr>
          <a:xfrm>
            <a:off x="4889145" y="1006705"/>
            <a:ext cx="2902305" cy="3295814"/>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
        <p:nvSpPr>
          <p:cNvPr id="16" name="Text Placeholder 4"/>
          <p:cNvSpPr>
            <a:spLocks noGrp="1"/>
          </p:cNvSpPr>
          <p:nvPr>
            <p:ph type="body" sz="quarter" idx="15"/>
          </p:nvPr>
        </p:nvSpPr>
        <p:spPr>
          <a:xfrm>
            <a:off x="899069" y="2825087"/>
            <a:ext cx="3679828" cy="1483782"/>
          </a:xfrm>
          <a:prstGeom prst="rect">
            <a:avLst/>
          </a:prstGeom>
        </p:spPr>
        <p:txBody>
          <a:bodyPr vert="horz"/>
          <a:lstStyle>
            <a:lvl1pPr marL="137160" indent="-228600">
              <a:lnSpc>
                <a:spcPct val="100000"/>
              </a:lnSpc>
              <a:spcBef>
                <a:spcPts val="600"/>
              </a:spcBef>
              <a:buFont typeface="+mj-lt"/>
              <a:buAutoNum type="arabicPeriod"/>
              <a:defRPr sz="1000" b="0" i="0" baseline="0">
                <a:solidFill>
                  <a:schemeClr val="bg1"/>
                </a:solidFill>
                <a:latin typeface="Arial"/>
                <a:cs typeface="Arial"/>
              </a:defRPr>
            </a:lvl1pPr>
            <a:lvl2pPr marL="411480" indent="-228600">
              <a:lnSpc>
                <a:spcPct val="100000"/>
              </a:lnSpc>
              <a:spcBef>
                <a:spcPts val="600"/>
              </a:spcBef>
              <a:buFont typeface="+mj-lt"/>
              <a:buAutoNum type="alphaUcPeriod"/>
              <a:defRPr sz="1000" b="0" i="0" baseline="0">
                <a:solidFill>
                  <a:srgbClr val="000000"/>
                </a:solidFill>
                <a:latin typeface="Arial"/>
                <a:cs typeface="Arial"/>
              </a:defRPr>
            </a:lvl2pPr>
            <a:lvl3pPr marL="640080" indent="-182880">
              <a:lnSpc>
                <a:spcPct val="100000"/>
              </a:lnSpc>
              <a:spcBef>
                <a:spcPts val="600"/>
              </a:spcBef>
              <a:defRPr sz="1000" b="0" i="0" baseline="0">
                <a:solidFill>
                  <a:srgbClr val="000000"/>
                </a:solidFill>
                <a:latin typeface="Arial"/>
                <a:cs typeface="Arial"/>
              </a:defRPr>
            </a:lvl3pPr>
            <a:lvl4pPr marL="914400" indent="-182880">
              <a:lnSpc>
                <a:spcPct val="100000"/>
              </a:lnSpc>
              <a:spcBef>
                <a:spcPts val="600"/>
              </a:spcBef>
              <a:defRPr sz="1000" b="0" i="0" baseline="0">
                <a:solidFill>
                  <a:srgbClr val="000000"/>
                </a:solidFill>
                <a:latin typeface="Arial"/>
                <a:cs typeface="Arial"/>
              </a:defRPr>
            </a:lvl4pPr>
            <a:lvl5pPr marL="1097280" indent="-182880">
              <a:lnSpc>
                <a:spcPct val="100000"/>
              </a:lnSpc>
              <a:spcBef>
                <a:spcPts val="600"/>
              </a:spcBef>
              <a:defRPr sz="1000" b="0" i="0" baseline="0">
                <a:solidFill>
                  <a:srgbClr val="00000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425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 COPY + PHOTO MOSAIC">
    <p:spTree>
      <p:nvGrpSpPr>
        <p:cNvPr id="1" name=""/>
        <p:cNvGrpSpPr/>
        <p:nvPr/>
      </p:nvGrpSpPr>
      <p:grpSpPr>
        <a:xfrm>
          <a:off x="0" y="0"/>
          <a:ext cx="0" cy="0"/>
          <a:chOff x="0" y="0"/>
          <a:chExt cx="0" cy="0"/>
        </a:xfrm>
      </p:grpSpPr>
      <p:sp>
        <p:nvSpPr>
          <p:cNvPr id="17" name="Date Placeholder 3"/>
          <p:cNvSpPr txBox="1">
            <a:spLocks/>
          </p:cNvSpPr>
          <p:nvPr userDrawn="1"/>
        </p:nvSpPr>
        <p:spPr>
          <a:xfrm>
            <a:off x="6385983" y="4572000"/>
            <a:ext cx="2133600" cy="152564"/>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CCA082D3-1EC8-E744-9F5C-A268C0C4161C}" type="slidenum">
              <a:rPr lang="en-US" sz="900" baseline="0" smtClean="0">
                <a:solidFill>
                  <a:srgbClr val="C6C6C8"/>
                </a:solidFill>
                <a:latin typeface="Avenir Medium"/>
              </a:rPr>
              <a:t>‹#›</a:t>
            </a:fld>
            <a:endParaRPr lang="en-US" sz="900" baseline="0" dirty="0">
              <a:solidFill>
                <a:srgbClr val="C6C6C8"/>
              </a:solidFill>
              <a:latin typeface="Avenir Medium"/>
            </a:endParaRPr>
          </a:p>
        </p:txBody>
      </p:sp>
      <p:sp>
        <p:nvSpPr>
          <p:cNvPr id="8" name="Text Placeholder 3"/>
          <p:cNvSpPr>
            <a:spLocks noGrp="1"/>
          </p:cNvSpPr>
          <p:nvPr>
            <p:ph type="body" sz="quarter" idx="12" hasCustomPrompt="1"/>
          </p:nvPr>
        </p:nvSpPr>
        <p:spPr>
          <a:xfrm>
            <a:off x="899069" y="1638300"/>
            <a:ext cx="3429515" cy="814868"/>
          </a:xfrm>
          <a:prstGeom prst="rect">
            <a:avLst/>
          </a:prstGeom>
        </p:spPr>
        <p:txBody>
          <a:bodyPr vert="horz" anchor="ctr" anchorCtr="0"/>
          <a:lstStyle>
            <a:lvl1pPr marL="0" indent="0">
              <a:lnSpc>
                <a:spcPct val="100000"/>
              </a:lnSpc>
              <a:spcBef>
                <a:spcPts val="0"/>
              </a:spcBef>
              <a:buNone/>
              <a:defRPr sz="2100" b="1" i="0" baseline="0">
                <a:solidFill>
                  <a:schemeClr val="tx1"/>
                </a:solidFill>
                <a:latin typeface="Arial"/>
                <a:cs typeface="Arial"/>
              </a:defRPr>
            </a:lvl1pPr>
          </a:lstStyle>
          <a:p>
            <a:pPr lvl="0"/>
            <a:r>
              <a:rPr lang="en-US" dirty="0"/>
              <a:t>HEADLINE HERE </a:t>
            </a:r>
          </a:p>
          <a:p>
            <a:pPr lvl="0"/>
            <a:r>
              <a:rPr lang="en-US" dirty="0"/>
              <a:t>GOES ON THIS SLIDE</a:t>
            </a:r>
          </a:p>
        </p:txBody>
      </p:sp>
      <p:sp>
        <p:nvSpPr>
          <p:cNvPr id="9" name="Text Placeholder 6"/>
          <p:cNvSpPr>
            <a:spLocks noGrp="1"/>
          </p:cNvSpPr>
          <p:nvPr>
            <p:ph type="body" sz="quarter" idx="14" hasCustomPrompt="1"/>
          </p:nvPr>
        </p:nvSpPr>
        <p:spPr>
          <a:xfrm>
            <a:off x="899060" y="2453168"/>
            <a:ext cx="3429524" cy="1471131"/>
          </a:xfrm>
          <a:prstGeom prst="rect">
            <a:avLst/>
          </a:prstGeom>
        </p:spPr>
        <p:txBody>
          <a:bodyPr vert="horz"/>
          <a:lstStyle>
            <a:lvl1pPr marL="0" indent="0">
              <a:lnSpc>
                <a:spcPct val="150000"/>
              </a:lnSpc>
              <a:buNone/>
              <a:defRPr sz="1000" b="0" i="0" baseline="0">
                <a:solidFill>
                  <a:schemeClr val="tx1"/>
                </a:solidFill>
                <a:latin typeface="Arial"/>
                <a:cs typeface="Arial"/>
              </a:defRPr>
            </a:lvl1pPr>
          </a:lstStyle>
          <a:p>
            <a:pPr lvl="0"/>
            <a:r>
              <a:rPr lang="en-US" dirty="0"/>
              <a:t>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 </a:t>
            </a:r>
            <a:r>
              <a:rPr lang="en-US" dirty="0" err="1"/>
              <a:t>gravida</a:t>
            </a:r>
            <a:r>
              <a:rPr lang="en-US" dirty="0"/>
              <a:t> vel. </a:t>
            </a:r>
            <a:r>
              <a:rPr lang="en-US" dirty="0" err="1"/>
              <a:t>Proin</a:t>
            </a:r>
            <a:r>
              <a:rPr lang="en-US" dirty="0"/>
              <a:t> </a:t>
            </a:r>
            <a:r>
              <a:rPr lang="en-US" dirty="0" err="1"/>
              <a:t>quis</a:t>
            </a:r>
            <a:r>
              <a:rPr lang="en-US" dirty="0"/>
              <a:t> </a:t>
            </a:r>
            <a:r>
              <a:rPr lang="en-US" dirty="0" err="1"/>
              <a:t>aliquam</a:t>
            </a:r>
            <a:r>
              <a:rPr lang="en-US" dirty="0"/>
              <a:t> </a:t>
            </a:r>
            <a:r>
              <a:rPr lang="en-US" dirty="0" err="1"/>
              <a:t>elit</a:t>
            </a:r>
            <a:r>
              <a:rPr lang="en-US" dirty="0"/>
              <a:t>, </a:t>
            </a:r>
            <a:r>
              <a:rPr lang="en-US" dirty="0" err="1"/>
              <a:t>malesuada</a:t>
            </a:r>
            <a:r>
              <a:rPr lang="en-US" dirty="0"/>
              <a:t> </a:t>
            </a:r>
            <a:r>
              <a:rPr lang="en-US" dirty="0" err="1"/>
              <a:t>rutrum</a:t>
            </a:r>
            <a:r>
              <a:rPr lang="en-US" dirty="0"/>
              <a:t> </a:t>
            </a:r>
            <a:r>
              <a:rPr lang="en-US" dirty="0" err="1"/>
              <a:t>risus</a:t>
            </a:r>
            <a:r>
              <a:rPr lang="en-US" dirty="0"/>
              <a:t>. Lorem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a:t>
            </a:r>
            <a:r>
              <a:rPr lang="en-US" dirty="0" err="1"/>
              <a:t>faucibus</a:t>
            </a:r>
            <a:r>
              <a:rPr lang="en-US" dirty="0"/>
              <a:t> </a:t>
            </a:r>
            <a:r>
              <a:rPr lang="en-US" dirty="0" err="1"/>
              <a:t>massa</a:t>
            </a:r>
            <a:r>
              <a:rPr lang="en-US" dirty="0"/>
              <a:t> magna, </a:t>
            </a:r>
            <a:r>
              <a:rPr lang="en-US" dirty="0" err="1"/>
              <a:t>vel</a:t>
            </a:r>
            <a:r>
              <a:rPr lang="en-US" dirty="0"/>
              <a:t> </a:t>
            </a:r>
            <a:r>
              <a:rPr lang="en-US" dirty="0" err="1"/>
              <a:t>egestas</a:t>
            </a:r>
            <a:r>
              <a:rPr lang="en-US" dirty="0"/>
              <a:t> nisi.</a:t>
            </a:r>
          </a:p>
        </p:txBody>
      </p:sp>
      <p:sp>
        <p:nvSpPr>
          <p:cNvPr id="16" name="Picture Placeholder 4"/>
          <p:cNvSpPr>
            <a:spLocks noGrp="1"/>
          </p:cNvSpPr>
          <p:nvPr>
            <p:ph type="pic" sz="quarter" idx="16"/>
          </p:nvPr>
        </p:nvSpPr>
        <p:spPr>
          <a:xfrm>
            <a:off x="5465831" y="961756"/>
            <a:ext cx="2325619" cy="1441574"/>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
        <p:nvSpPr>
          <p:cNvPr id="18" name="Picture Placeholder 4"/>
          <p:cNvSpPr>
            <a:spLocks noGrp="1"/>
          </p:cNvSpPr>
          <p:nvPr>
            <p:ph type="pic" sz="quarter" idx="17"/>
          </p:nvPr>
        </p:nvSpPr>
        <p:spPr>
          <a:xfrm>
            <a:off x="5105399" y="2552224"/>
            <a:ext cx="1215229" cy="1760749"/>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
        <p:nvSpPr>
          <p:cNvPr id="19" name="Picture Placeholder 4"/>
          <p:cNvSpPr>
            <a:spLocks noGrp="1"/>
          </p:cNvSpPr>
          <p:nvPr>
            <p:ph type="pic" sz="quarter" idx="18"/>
          </p:nvPr>
        </p:nvSpPr>
        <p:spPr>
          <a:xfrm>
            <a:off x="6498765" y="2552224"/>
            <a:ext cx="1292685" cy="979961"/>
          </a:xfrm>
          <a:prstGeom prst="rect">
            <a:avLst/>
          </a:prstGeom>
        </p:spPr>
        <p:txBody>
          <a:bodyPr vert="horz" anchor="b" anchorCtr="1"/>
          <a:lstStyle>
            <a:lvl1pPr marL="0" indent="0">
              <a:spcBef>
                <a:spcPts val="0"/>
              </a:spcBef>
              <a:buFontTx/>
              <a:buNone/>
              <a:defRPr sz="1200" baseline="0">
                <a:solidFill>
                  <a:schemeClr val="bg1"/>
                </a:solidFill>
                <a:latin typeface="Avenir Medium"/>
              </a:defRPr>
            </a:lvl1pPr>
          </a:lstStyle>
          <a:p>
            <a:endParaRPr lang="en-US" dirty="0"/>
          </a:p>
        </p:txBody>
      </p:sp>
    </p:spTree>
    <p:extLst>
      <p:ext uri="{BB962C8B-B14F-4D97-AF65-F5344CB8AC3E}">
        <p14:creationId xmlns:p14="http://schemas.microsoft.com/office/powerpoint/2010/main" val="1785718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emf"/><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3.emf"/><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ackground.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700" y="0"/>
            <a:ext cx="9135879" cy="5143500"/>
          </a:xfrm>
          <a:prstGeom prst="rect">
            <a:avLst/>
          </a:prstGeom>
        </p:spPr>
      </p:pic>
      <p:pic>
        <p:nvPicPr>
          <p:cNvPr id="14" name="Picture 13"/>
          <p:cNvPicPr>
            <a:picLocks noChangeAspect="1"/>
          </p:cNvPicPr>
          <p:nvPr userDrawn="1"/>
        </p:nvPicPr>
        <p:blipFill>
          <a:blip r:embed="rId5"/>
          <a:stretch>
            <a:fillRect/>
          </a:stretch>
        </p:blipFill>
        <p:spPr>
          <a:xfrm>
            <a:off x="0" y="0"/>
            <a:ext cx="266700" cy="5143500"/>
          </a:xfrm>
          <a:prstGeom prst="rect">
            <a:avLst/>
          </a:prstGeom>
        </p:spPr>
      </p:pic>
      <p:pic>
        <p:nvPicPr>
          <p:cNvPr id="10" name="Picture 9"/>
          <p:cNvPicPr>
            <a:picLocks noChangeAspect="1"/>
          </p:cNvPicPr>
          <p:nvPr userDrawn="1"/>
        </p:nvPicPr>
        <p:blipFill rotWithShape="1">
          <a:blip r:embed="rId6"/>
          <a:srcRect l="72000"/>
          <a:stretch/>
        </p:blipFill>
        <p:spPr>
          <a:xfrm>
            <a:off x="0" y="2108200"/>
            <a:ext cx="266700" cy="520700"/>
          </a:xfrm>
          <a:prstGeom prst="rect">
            <a:avLst/>
          </a:prstGeom>
        </p:spPr>
      </p:pic>
      <p:pic>
        <p:nvPicPr>
          <p:cNvPr id="15" name="Picture 14"/>
          <p:cNvPicPr>
            <a:picLocks noChangeAspect="1"/>
          </p:cNvPicPr>
          <p:nvPr userDrawn="1"/>
        </p:nvPicPr>
        <p:blipFill rotWithShape="1">
          <a:blip r:embed="rId6"/>
          <a:srcRect l="-667" r="72667"/>
          <a:stretch/>
        </p:blipFill>
        <p:spPr>
          <a:xfrm>
            <a:off x="8877300" y="2108200"/>
            <a:ext cx="266700" cy="520700"/>
          </a:xfrm>
          <a:prstGeom prst="rect">
            <a:avLst/>
          </a:prstGeom>
        </p:spPr>
      </p:pic>
    </p:spTree>
    <p:extLst>
      <p:ext uri="{BB962C8B-B14F-4D97-AF65-F5344CB8AC3E}">
        <p14:creationId xmlns:p14="http://schemas.microsoft.com/office/powerpoint/2010/main" val="2383430485"/>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11"/>
          <a:srcRect l="72000"/>
          <a:stretch/>
        </p:blipFill>
        <p:spPr>
          <a:xfrm>
            <a:off x="0" y="2108200"/>
            <a:ext cx="266700" cy="520700"/>
          </a:xfrm>
          <a:prstGeom prst="rect">
            <a:avLst/>
          </a:prstGeom>
        </p:spPr>
      </p:pic>
      <p:pic>
        <p:nvPicPr>
          <p:cNvPr id="15" name="Picture 14"/>
          <p:cNvPicPr>
            <a:picLocks noChangeAspect="1"/>
          </p:cNvPicPr>
          <p:nvPr userDrawn="1"/>
        </p:nvPicPr>
        <p:blipFill rotWithShape="1">
          <a:blip r:embed="rId11"/>
          <a:srcRect l="-667" r="72667"/>
          <a:stretch/>
        </p:blipFill>
        <p:spPr>
          <a:xfrm>
            <a:off x="8877300" y="2108200"/>
            <a:ext cx="266700" cy="520700"/>
          </a:xfrm>
          <a:prstGeom prst="rect">
            <a:avLst/>
          </a:prstGeom>
        </p:spPr>
      </p:pic>
      <p:pic>
        <p:nvPicPr>
          <p:cNvPr id="8" name="Picture 7"/>
          <p:cNvPicPr>
            <a:picLocks noChangeAspect="1"/>
          </p:cNvPicPr>
          <p:nvPr userDrawn="1"/>
        </p:nvPicPr>
        <p:blipFill>
          <a:blip r:embed="rId12"/>
          <a:stretch>
            <a:fillRect/>
          </a:stretch>
        </p:blipFill>
        <p:spPr>
          <a:xfrm>
            <a:off x="8298245" y="219077"/>
            <a:ext cx="252176" cy="400278"/>
          </a:xfrm>
          <a:prstGeom prst="rect">
            <a:avLst/>
          </a:prstGeom>
        </p:spPr>
      </p:pic>
    </p:spTree>
    <p:extLst>
      <p:ext uri="{BB962C8B-B14F-4D97-AF65-F5344CB8AC3E}">
        <p14:creationId xmlns:p14="http://schemas.microsoft.com/office/powerpoint/2010/main" val="3694237499"/>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cs231n.github.io/convolutional-networks/" TargetMode="External"/><Relationship Id="rId2" Type="http://schemas.openxmlformats.org/officeDocument/2006/relationships/hyperlink" Target="https://www.kaggle.com/c/challenges-in-representation-learning-facial-expression-recognition-challenge/data" TargetMode="External"/><Relationship Id="rId1" Type="http://schemas.openxmlformats.org/officeDocument/2006/relationships/slideLayout" Target="../slideLayouts/slideLayout9.xml"/><Relationship Id="rId5" Type="http://schemas.openxmlformats.org/officeDocument/2006/relationships/hyperlink" Target="http://www.apa.org/science/about/psa/2011/05/facial-expressions.aspx" TargetMode="External"/><Relationship Id="rId4" Type="http://schemas.openxmlformats.org/officeDocument/2006/relationships/hyperlink" Target="http://cs231n.stanford.edu/reports2016/022_Report.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786884" y="1972636"/>
            <a:ext cx="6236216" cy="1494463"/>
          </a:xfrm>
        </p:spPr>
        <p:txBody>
          <a:bodyPr/>
          <a:lstStyle/>
          <a:p>
            <a:r>
              <a:rPr lang="en-US" dirty="0"/>
              <a:t>Emotion detection </a:t>
            </a:r>
          </a:p>
          <a:p>
            <a:r>
              <a:rPr lang="en-US" dirty="0"/>
              <a:t>using Convolutional Neural Networks </a:t>
            </a:r>
          </a:p>
          <a:p>
            <a:r>
              <a:rPr lang="en-US" dirty="0"/>
              <a:t> </a:t>
            </a:r>
          </a:p>
        </p:txBody>
      </p:sp>
      <p:sp>
        <p:nvSpPr>
          <p:cNvPr id="3" name="Text Placeholder 2"/>
          <p:cNvSpPr>
            <a:spLocks noGrp="1"/>
          </p:cNvSpPr>
          <p:nvPr>
            <p:ph type="body" sz="quarter" idx="13"/>
          </p:nvPr>
        </p:nvSpPr>
        <p:spPr>
          <a:xfrm>
            <a:off x="5919571" y="4334490"/>
            <a:ext cx="2867246" cy="437996"/>
          </a:xfrm>
        </p:spPr>
        <p:txBody>
          <a:bodyPr/>
          <a:lstStyle/>
          <a:p>
            <a:r>
              <a:rPr lang="en-US" sz="1100" dirty="0"/>
              <a:t>Harsh </a:t>
            </a:r>
            <a:r>
              <a:rPr lang="en-US" sz="1100" dirty="0" err="1"/>
              <a:t>Sighal</a:t>
            </a:r>
            <a:r>
              <a:rPr lang="en-US" sz="1100" dirty="0"/>
              <a:t> (hsinghal@wisc.edu) </a:t>
            </a:r>
          </a:p>
          <a:p>
            <a:br>
              <a:rPr lang="en-US" sz="1100" dirty="0"/>
            </a:br>
            <a:r>
              <a:rPr lang="en-US" sz="1100" dirty="0"/>
              <a:t>Naman Agrawal (nagrawal8@wisc.edu)</a:t>
            </a:r>
          </a:p>
        </p:txBody>
      </p:sp>
      <p:sp>
        <p:nvSpPr>
          <p:cNvPr id="4" name="Text Placeholder 2"/>
          <p:cNvSpPr txBox="1">
            <a:spLocks/>
          </p:cNvSpPr>
          <p:nvPr/>
        </p:nvSpPr>
        <p:spPr>
          <a:xfrm>
            <a:off x="786884" y="1735041"/>
            <a:ext cx="5445125" cy="237595"/>
          </a:xfrm>
          <a:prstGeom prst="rect">
            <a:avLst/>
          </a:prstGeom>
        </p:spPr>
        <p:txBody>
          <a:bodyPr vert="horz"/>
          <a:lstStyle>
            <a:lvl1pPr marL="0" indent="0" algn="l" defTabSz="457200" rtl="0" eaLnBrk="1" latinLnBrk="0" hangingPunct="1">
              <a:spcBef>
                <a:spcPts val="0"/>
              </a:spcBef>
              <a:buFont typeface="Arial"/>
              <a:buNone/>
              <a:defRPr sz="1000" kern="1200" baseline="0">
                <a:ln>
                  <a:noFill/>
                </a:ln>
                <a:solidFill>
                  <a:schemeClr val="bg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UNIVERSITY OF WISCONSIN–MADISON</a:t>
            </a:r>
          </a:p>
        </p:txBody>
      </p:sp>
    </p:spTree>
    <p:extLst>
      <p:ext uri="{BB962C8B-B14F-4D97-AF65-F5344CB8AC3E}">
        <p14:creationId xmlns:p14="http://schemas.microsoft.com/office/powerpoint/2010/main" val="14486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97934" y="1171311"/>
            <a:ext cx="7149213" cy="2380456"/>
          </a:xfrm>
        </p:spPr>
        <p:txBody>
          <a:bodyPr/>
          <a:lstStyle/>
          <a:p>
            <a:pPr marL="285750" indent="-285750">
              <a:buFont typeface="Wingdings" charset="2"/>
              <a:buChar char="§"/>
            </a:pPr>
            <a:r>
              <a:rPr lang="en-US" sz="1400" b="1" dirty="0"/>
              <a:t>Trains the model weights and propagates loss</a:t>
            </a:r>
          </a:p>
          <a:p>
            <a:pPr marL="285750" indent="-285750">
              <a:buFont typeface="Wingdings" charset="2"/>
              <a:buChar char="§"/>
            </a:pPr>
            <a:r>
              <a:rPr lang="en-US" sz="1400" dirty="0"/>
              <a:t>In these layers, weights are trained by </a:t>
            </a:r>
            <a:r>
              <a:rPr lang="en-US" sz="1400" b="1" dirty="0"/>
              <a:t>Forward propagation</a:t>
            </a:r>
            <a:r>
              <a:rPr lang="en-US" sz="1400" dirty="0"/>
              <a:t> of training data then backward propagation of its errors. </a:t>
            </a:r>
          </a:p>
          <a:p>
            <a:pPr marL="285750" indent="-285750">
              <a:buFont typeface="Wingdings" charset="2"/>
              <a:buChar char="§"/>
            </a:pPr>
            <a:r>
              <a:rPr lang="en-US" sz="1400" b="1" dirty="0"/>
              <a:t>Back propagation</a:t>
            </a:r>
            <a:r>
              <a:rPr lang="en-US" sz="1400" dirty="0"/>
              <a:t> starts from evaluating the difference between prediction and true value, and back calculates the weight adjustment needed to every layer before. We can control the training speed and the complexity of the architecture by tuning the hyper-parameters, such as </a:t>
            </a:r>
            <a:r>
              <a:rPr lang="en-US" sz="1400" b="1" dirty="0"/>
              <a:t>learning rate</a:t>
            </a:r>
            <a:r>
              <a:rPr lang="en-US" sz="1400" dirty="0"/>
              <a:t> and </a:t>
            </a:r>
            <a:r>
              <a:rPr lang="en-US" sz="1400" b="1" dirty="0"/>
              <a:t>network density</a:t>
            </a:r>
            <a:r>
              <a:rPr lang="en-US" sz="1400" dirty="0"/>
              <a:t>. </a:t>
            </a:r>
          </a:p>
          <a:p>
            <a:pPr marL="285750" indent="-285750">
              <a:buFont typeface="Wingdings" charset="2"/>
              <a:buChar char="§"/>
            </a:pPr>
            <a:r>
              <a:rPr lang="en-US" sz="1400" dirty="0"/>
              <a:t>As we feed in more data, the network is able to gradually make adjustments until errors are minimized.</a:t>
            </a:r>
          </a:p>
          <a:p>
            <a:endParaRPr lang="en-US" sz="1400" dirty="0"/>
          </a:p>
        </p:txBody>
      </p:sp>
      <p:sp>
        <p:nvSpPr>
          <p:cNvPr id="4" name="Text Placeholder 1"/>
          <p:cNvSpPr txBox="1">
            <a:spLocks/>
          </p:cNvSpPr>
          <p:nvPr/>
        </p:nvSpPr>
        <p:spPr>
          <a:xfrm>
            <a:off x="397934" y="219077"/>
            <a:ext cx="4757729" cy="3381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dirty="0">
                <a:solidFill>
                  <a:schemeClr val="accent1"/>
                </a:solidFill>
              </a:rPr>
              <a:t>DENSE LAYER </a:t>
            </a:r>
          </a:p>
          <a:p>
            <a:pPr marL="0" indent="0" defTabSz="914400">
              <a:spcBef>
                <a:spcPts val="0"/>
              </a:spcBef>
              <a:buFontTx/>
              <a:buNone/>
            </a:pPr>
            <a:r>
              <a:rPr lang="en-US" sz="1600" dirty="0">
                <a:solidFill>
                  <a:schemeClr val="accent1"/>
                </a:solidFill>
              </a:rPr>
              <a:t>(</a:t>
            </a:r>
            <a:r>
              <a:rPr lang="en-US" sz="1600" b="1" dirty="0">
                <a:solidFill>
                  <a:schemeClr val="accent1"/>
                </a:solidFill>
              </a:rPr>
              <a:t>OR</a:t>
            </a:r>
            <a:r>
              <a:rPr lang="en-US" sz="1600" dirty="0">
                <a:solidFill>
                  <a:schemeClr val="accent1"/>
                </a:solidFill>
              </a:rPr>
              <a:t> THE FULLY CONNECTED LAYER)</a:t>
            </a:r>
          </a:p>
        </p:txBody>
      </p:sp>
    </p:spTree>
    <p:extLst>
      <p:ext uri="{BB962C8B-B14F-4D97-AF65-F5344CB8AC3E}">
        <p14:creationId xmlns:p14="http://schemas.microsoft.com/office/powerpoint/2010/main" val="1303835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97934" y="1130388"/>
            <a:ext cx="7081490" cy="889618"/>
          </a:xfrm>
        </p:spPr>
        <p:txBody>
          <a:bodyPr/>
          <a:lstStyle/>
          <a:p>
            <a:pPr marL="285750" indent="-285750">
              <a:buFont typeface="Wingdings" charset="2"/>
              <a:buChar char="§"/>
            </a:pPr>
            <a:r>
              <a:rPr lang="en-US" sz="1400" dirty="0"/>
              <a:t>We used </a:t>
            </a:r>
            <a:r>
              <a:rPr lang="en-US" sz="1400" b="1" dirty="0"/>
              <a:t>softmax activation function</a:t>
            </a:r>
            <a:r>
              <a:rPr lang="en-US" sz="1400" dirty="0"/>
              <a:t> at the output layer. </a:t>
            </a:r>
          </a:p>
          <a:p>
            <a:pPr marL="285750" indent="-285750">
              <a:buFont typeface="Wingdings" charset="2"/>
              <a:buChar char="§"/>
            </a:pPr>
            <a:r>
              <a:rPr lang="en-US" sz="1400" dirty="0"/>
              <a:t>This output presents itself as a probability for each emotion class.</a:t>
            </a:r>
          </a:p>
          <a:p>
            <a:pPr marL="285750" indent="-285750">
              <a:buFont typeface="Wingdings" charset="2"/>
              <a:buChar char="§"/>
            </a:pPr>
            <a:r>
              <a:rPr lang="en-US" sz="1400" dirty="0"/>
              <a:t>Therefore, the model is able to show the detail probability composition of the emotions in the face. </a:t>
            </a:r>
          </a:p>
          <a:p>
            <a:pPr marL="285750" indent="-285750">
              <a:buFont typeface="Wingdings" charset="2"/>
              <a:buChar char="§"/>
            </a:pPr>
            <a:r>
              <a:rPr lang="en-US" sz="1400" dirty="0"/>
              <a:t>We found that it is not efficient to classify human facial expression as only a single emotion. Our expressions are usually much complex and contain a mix of emotions that could be used to accurately describe a particular expression.</a:t>
            </a:r>
          </a:p>
        </p:txBody>
      </p:sp>
      <p:sp>
        <p:nvSpPr>
          <p:cNvPr id="4" name="Text Placeholder 1"/>
          <p:cNvSpPr txBox="1">
            <a:spLocks/>
          </p:cNvSpPr>
          <p:nvPr/>
        </p:nvSpPr>
        <p:spPr>
          <a:xfrm>
            <a:off x="397934" y="219077"/>
            <a:ext cx="4757729" cy="3381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FontTx/>
              <a:buNone/>
            </a:pPr>
            <a:r>
              <a:rPr lang="en-US" dirty="0">
                <a:solidFill>
                  <a:schemeClr val="accent1"/>
                </a:solidFill>
              </a:rPr>
              <a:t>OUTPUT LAYER</a:t>
            </a:r>
          </a:p>
        </p:txBody>
      </p:sp>
    </p:spTree>
    <p:extLst>
      <p:ext uri="{BB962C8B-B14F-4D97-AF65-F5344CB8AC3E}">
        <p14:creationId xmlns:p14="http://schemas.microsoft.com/office/powerpoint/2010/main" val="135776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p:cNvPicPr>
            <a:picLocks noChangeAspect="1"/>
          </p:cNvPicPr>
          <p:nvPr/>
        </p:nvPicPr>
        <p:blipFill>
          <a:blip r:embed="rId2">
            <a:extLst>
              <a:ext uri="{28A0092B-C50C-407E-A947-70E740481C1C}">
                <a14:useLocalDpi xmlns:a14="http://schemas.microsoft.com/office/drawing/2010/main" val="0"/>
              </a:ext>
            </a:extLst>
          </a:blip>
          <a:srcRect l="12113" r="12113"/>
          <a:stretch>
            <a:fillRect/>
          </a:stretch>
        </p:blipFill>
        <p:spPr>
          <a:xfrm>
            <a:off x="496711" y="1796931"/>
            <a:ext cx="1517454" cy="17231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165" y="1260297"/>
            <a:ext cx="6991350" cy="2638425"/>
          </a:xfrm>
          <a:prstGeom prst="rect">
            <a:avLst/>
          </a:prstGeom>
        </p:spPr>
      </p:pic>
    </p:spTree>
    <p:extLst>
      <p:ext uri="{BB962C8B-B14F-4D97-AF65-F5344CB8AC3E}">
        <p14:creationId xmlns:p14="http://schemas.microsoft.com/office/powerpoint/2010/main" val="72670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550334" y="1279707"/>
            <a:ext cx="6328652" cy="2919760"/>
          </a:xfrm>
        </p:spPr>
        <p:txBody>
          <a:bodyPr/>
          <a:lstStyle/>
          <a:p>
            <a:pPr marL="285750" indent="-285750">
              <a:buFont typeface="Wingdings" charset="2"/>
              <a:buChar char="§"/>
            </a:pPr>
            <a:r>
              <a:rPr lang="en-US" sz="1400" dirty="0"/>
              <a:t>The dataset we used for training the model is from a </a:t>
            </a:r>
            <a:r>
              <a:rPr lang="en-US" sz="1400" b="1" dirty="0"/>
              <a:t>Kaggle</a:t>
            </a:r>
            <a:r>
              <a:rPr lang="en-US" sz="1400" dirty="0"/>
              <a:t> Facial Expression Recognition Challenge a few years back (FER2013). </a:t>
            </a:r>
          </a:p>
          <a:p>
            <a:pPr marL="285750" indent="-285750">
              <a:buFont typeface="Wingdings" charset="2"/>
              <a:buChar char="§"/>
            </a:pPr>
            <a:r>
              <a:rPr lang="en-US" sz="1400" dirty="0"/>
              <a:t>It comprises a total of </a:t>
            </a:r>
            <a:r>
              <a:rPr lang="en-US" sz="1400" b="1" dirty="0"/>
              <a:t>35887 pre-cropped, 48-by-48-pixel grayscale images</a:t>
            </a:r>
            <a:r>
              <a:rPr lang="en-US" sz="1400" dirty="0"/>
              <a:t> of faces each labeled with one of the 6 emotion classes: anger, fear, happiness, sadness, surprise, and neutral.</a:t>
            </a:r>
          </a:p>
        </p:txBody>
      </p:sp>
      <p:sp>
        <p:nvSpPr>
          <p:cNvPr id="6" name="Text Placeholder 1"/>
          <p:cNvSpPr>
            <a:spLocks noGrp="1"/>
          </p:cNvSpPr>
          <p:nvPr>
            <p:ph type="body" sz="quarter" idx="4294967295"/>
          </p:nvPr>
        </p:nvSpPr>
        <p:spPr>
          <a:xfrm>
            <a:off x="550334" y="3714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DATASET</a:t>
            </a:r>
          </a:p>
        </p:txBody>
      </p:sp>
    </p:spTree>
    <p:extLst>
      <p:ext uri="{BB962C8B-B14F-4D97-AF65-F5344CB8AC3E}">
        <p14:creationId xmlns:p14="http://schemas.microsoft.com/office/powerpoint/2010/main" val="60384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dirty="0"/>
          </a:p>
        </p:txBody>
      </p:sp>
      <p:sp>
        <p:nvSpPr>
          <p:cNvPr id="6" name="Text Placeholder 5"/>
          <p:cNvSpPr>
            <a:spLocks noGrp="1"/>
          </p:cNvSpPr>
          <p:nvPr>
            <p:ph type="body" sz="quarter" idx="15"/>
          </p:nvPr>
        </p:nvSpPr>
        <p:spPr/>
        <p:txBody>
          <a:bodyPr/>
          <a:lstStyle/>
          <a:p>
            <a:pPr>
              <a:lnSpc>
                <a:spcPct val="100000"/>
              </a:lnSpc>
            </a:pPr>
            <a:endParaRPr lang="en-US" dirty="0"/>
          </a:p>
        </p:txBody>
      </p:sp>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726" r="13726"/>
          <a:stretch>
            <a:fillRect/>
          </a:stretch>
        </p:blipFill>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88" y="2034821"/>
            <a:ext cx="3670300" cy="2267697"/>
          </a:xfrm>
          <a:prstGeom prst="rect">
            <a:avLst/>
          </a:prstGeom>
        </p:spPr>
      </p:pic>
    </p:spTree>
    <p:extLst>
      <p:ext uri="{BB962C8B-B14F-4D97-AF65-F5344CB8AC3E}">
        <p14:creationId xmlns:p14="http://schemas.microsoft.com/office/powerpoint/2010/main" val="24508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4554" b="4554"/>
          <a:stretch>
            <a:fillRect/>
          </a:stretch>
        </p:blipFill>
        <p:spPr/>
      </p:pic>
      <p:sp>
        <p:nvSpPr>
          <p:cNvPr id="5"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SAMPLE RESULTS</a:t>
            </a:r>
          </a:p>
        </p:txBody>
      </p:sp>
    </p:spTree>
    <p:extLst>
      <p:ext uri="{BB962C8B-B14F-4D97-AF65-F5344CB8AC3E}">
        <p14:creationId xmlns:p14="http://schemas.microsoft.com/office/powerpoint/2010/main" val="428288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5224" b="5224"/>
          <a:stretch>
            <a:fillRect/>
          </a:stretch>
        </p:blipFill>
        <p:spPr>
          <a:xfrm>
            <a:off x="1003300" y="1276503"/>
            <a:ext cx="6639278" cy="3215241"/>
          </a:xfrm>
        </p:spPr>
      </p:pic>
      <p:sp>
        <p:nvSpPr>
          <p:cNvPr id="7"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MORE SAMPLE RESULTS</a:t>
            </a:r>
          </a:p>
        </p:txBody>
      </p:sp>
    </p:spTree>
    <p:extLst>
      <p:ext uri="{BB962C8B-B14F-4D97-AF65-F5344CB8AC3E}">
        <p14:creationId xmlns:p14="http://schemas.microsoft.com/office/powerpoint/2010/main" val="23827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97934" y="1141678"/>
            <a:ext cx="7097888" cy="889618"/>
          </a:xfrm>
        </p:spPr>
        <p:txBody>
          <a:bodyPr/>
          <a:lstStyle/>
          <a:p>
            <a:pPr marL="285750" indent="-285750">
              <a:buFont typeface="Wingdings" charset="2"/>
              <a:buChar char="§"/>
            </a:pPr>
            <a:r>
              <a:rPr lang="en-US" sz="1400" dirty="0"/>
              <a:t>The final CNN had a </a:t>
            </a:r>
            <a:r>
              <a:rPr lang="en-US" sz="1400" b="1" dirty="0"/>
              <a:t>validation accuracy of 58%</a:t>
            </a:r>
            <a:r>
              <a:rPr lang="en-US" sz="1400" dirty="0"/>
              <a:t>. </a:t>
            </a:r>
          </a:p>
          <a:p>
            <a:pPr marL="285750" indent="-285750">
              <a:buFont typeface="Wingdings" charset="2"/>
              <a:buChar char="§"/>
            </a:pPr>
            <a:r>
              <a:rPr lang="en-US" sz="1400" dirty="0"/>
              <a:t>Because our expressions usually consist a combination of emotions, and </a:t>
            </a:r>
            <a:r>
              <a:rPr lang="en-US" sz="1400" i="1" dirty="0"/>
              <a:t>only</a:t>
            </a:r>
            <a:r>
              <a:rPr lang="en-US" sz="1400" dirty="0"/>
              <a:t> using one label to represent an expression can be hard. </a:t>
            </a:r>
          </a:p>
          <a:p>
            <a:pPr marL="285750" indent="-285750">
              <a:buFont typeface="Wingdings" charset="2"/>
              <a:buChar char="§"/>
            </a:pPr>
            <a:r>
              <a:rPr lang="en-US" sz="1400" dirty="0"/>
              <a:t>In this case, when the model predicts incorrectly, the correct label is often the </a:t>
            </a:r>
            <a:r>
              <a:rPr lang="en-US" sz="1400" b="1" dirty="0"/>
              <a:t>second most likely emotion</a:t>
            </a:r>
            <a:endParaRPr lang="en-US" sz="1400" dirty="0"/>
          </a:p>
        </p:txBody>
      </p:sp>
      <p:sp>
        <p:nvSpPr>
          <p:cNvPr id="5" name="Text Placeholder 1"/>
          <p:cNvSpPr>
            <a:spLocks noGrp="1"/>
          </p:cNvSpPr>
          <p:nvPr>
            <p:ph type="body" sz="quarter" idx="4294967295"/>
          </p:nvPr>
        </p:nvSpPr>
        <p:spPr>
          <a:xfrm>
            <a:off x="397934" y="219077"/>
            <a:ext cx="5957710"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MODEL VALIDATION </a:t>
            </a:r>
            <a:r>
              <a:rPr lang="en-US" dirty="0"/>
              <a:t>(Accuracy)</a:t>
            </a:r>
            <a:r>
              <a:rPr lang="en-US" dirty="0">
                <a:solidFill>
                  <a:schemeClr val="accent1"/>
                </a:solidFill>
              </a:rPr>
              <a:t> </a:t>
            </a:r>
          </a:p>
        </p:txBody>
      </p:sp>
    </p:spTree>
    <p:extLst>
      <p:ext uri="{BB962C8B-B14F-4D97-AF65-F5344CB8AC3E}">
        <p14:creationId xmlns:p14="http://schemas.microsoft.com/office/powerpoint/2010/main" val="137440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2233789" y="1480197"/>
            <a:ext cx="3276600" cy="3302000"/>
          </a:xfrm>
        </p:spPr>
      </p:pic>
      <p:sp>
        <p:nvSpPr>
          <p:cNvPr id="4"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ACCURACY </a:t>
            </a:r>
          </a:p>
        </p:txBody>
      </p:sp>
    </p:spTree>
    <p:extLst>
      <p:ext uri="{BB962C8B-B14F-4D97-AF65-F5344CB8AC3E}">
        <p14:creationId xmlns:p14="http://schemas.microsoft.com/office/powerpoint/2010/main" val="89400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1621558" y="124177"/>
            <a:ext cx="5309820" cy="4468921"/>
          </a:xfrm>
        </p:spPr>
      </p:pic>
    </p:spTree>
    <p:extLst>
      <p:ext uri="{BB962C8B-B14F-4D97-AF65-F5344CB8AC3E}">
        <p14:creationId xmlns:p14="http://schemas.microsoft.com/office/powerpoint/2010/main" val="79235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94399" y="1193006"/>
            <a:ext cx="4973376" cy="3107530"/>
          </a:xfrm>
          <a:prstGeom prst="rect">
            <a:avLst/>
          </a:prstGeom>
        </p:spPr>
      </p:pic>
      <p:sp>
        <p:nvSpPr>
          <p:cNvPr id="5" name="Rectangle 4"/>
          <p:cNvSpPr/>
          <p:nvPr/>
        </p:nvSpPr>
        <p:spPr>
          <a:xfrm>
            <a:off x="321468" y="1269884"/>
            <a:ext cx="2900363" cy="3108543"/>
          </a:xfrm>
          <a:prstGeom prst="rect">
            <a:avLst/>
          </a:prstGeom>
        </p:spPr>
        <p:txBody>
          <a:bodyPr wrap="square">
            <a:spAutoFit/>
          </a:bodyPr>
          <a:lstStyle/>
          <a:p>
            <a:r>
              <a:rPr lang="en-US" sz="1400" dirty="0"/>
              <a:t>Human facial expressions can be easily classified into 7 basic emotions: </a:t>
            </a:r>
          </a:p>
          <a:p>
            <a:pPr marL="285750" indent="-285750">
              <a:buFont typeface="Wingdings" charset="2"/>
              <a:buChar char="§"/>
            </a:pPr>
            <a:endParaRPr lang="en-US" sz="1400" dirty="0"/>
          </a:p>
          <a:p>
            <a:pPr marL="285750" indent="-285750">
              <a:buFont typeface="Wingdings" charset="2"/>
              <a:buChar char="§"/>
            </a:pPr>
            <a:r>
              <a:rPr lang="en-US" sz="1400" dirty="0"/>
              <a:t>Happy</a:t>
            </a:r>
          </a:p>
          <a:p>
            <a:pPr marL="285750" indent="-285750">
              <a:buFont typeface="Wingdings" charset="2"/>
              <a:buChar char="§"/>
            </a:pPr>
            <a:r>
              <a:rPr lang="en-US" sz="1400" dirty="0"/>
              <a:t>Sad</a:t>
            </a:r>
          </a:p>
          <a:p>
            <a:pPr marL="285750" indent="-285750">
              <a:buFont typeface="Wingdings" charset="2"/>
              <a:buChar char="§"/>
            </a:pPr>
            <a:r>
              <a:rPr lang="en-US" sz="1400" dirty="0"/>
              <a:t>Surprise</a:t>
            </a:r>
          </a:p>
          <a:p>
            <a:pPr marL="285750" indent="-285750">
              <a:buFont typeface="Wingdings" charset="2"/>
              <a:buChar char="§"/>
            </a:pPr>
            <a:r>
              <a:rPr lang="en-US" sz="1400" dirty="0"/>
              <a:t>Fear</a:t>
            </a:r>
          </a:p>
          <a:p>
            <a:pPr marL="285750" indent="-285750">
              <a:buFont typeface="Wingdings" charset="2"/>
              <a:buChar char="§"/>
            </a:pPr>
            <a:r>
              <a:rPr lang="en-US" sz="1400" dirty="0"/>
              <a:t>Anger</a:t>
            </a:r>
          </a:p>
          <a:p>
            <a:pPr marL="285750" indent="-285750">
              <a:buFont typeface="Wingdings" charset="2"/>
              <a:buChar char="§"/>
            </a:pPr>
            <a:r>
              <a:rPr lang="en-US" sz="1400" dirty="0"/>
              <a:t>Disgust</a:t>
            </a:r>
          </a:p>
          <a:p>
            <a:pPr marL="285750" indent="-285750">
              <a:buFont typeface="Wingdings" charset="2"/>
              <a:buChar char="§"/>
            </a:pPr>
            <a:r>
              <a:rPr lang="en-US" sz="1400" dirty="0"/>
              <a:t>neutral </a:t>
            </a:r>
          </a:p>
          <a:p>
            <a:endParaRPr lang="en-US" sz="1400" dirty="0"/>
          </a:p>
          <a:p>
            <a:r>
              <a:rPr lang="en-US" sz="1400" dirty="0"/>
              <a:t>- By American psychologist Paul Ekman (in the 60’s) </a:t>
            </a:r>
          </a:p>
        </p:txBody>
      </p:sp>
      <p:sp>
        <p:nvSpPr>
          <p:cNvPr id="6" name="Text Placeholder 1"/>
          <p:cNvSpPr>
            <a:spLocks noGrp="1"/>
          </p:cNvSpPr>
          <p:nvPr>
            <p:ph type="body" sz="quarter" idx="4294967295"/>
          </p:nvPr>
        </p:nvSpPr>
        <p:spPr>
          <a:xfrm>
            <a:off x="397934" y="219077"/>
            <a:ext cx="7181585" cy="338137"/>
          </a:xfrm>
          <a:prstGeom prst="rect">
            <a:avLst/>
          </a:prstGeom>
        </p:spPr>
        <p:txBody>
          <a:bodyPr/>
          <a:lstStyle/>
          <a:p>
            <a:pPr marL="0" lvl="0" indent="0" defTabSz="914400">
              <a:spcBef>
                <a:spcPts val="0"/>
              </a:spcBef>
              <a:buNone/>
              <a:defRPr/>
            </a:pPr>
            <a:r>
              <a:rPr lang="en-US" dirty="0">
                <a:solidFill>
                  <a:schemeClr val="accent1"/>
                </a:solidFill>
              </a:rPr>
              <a:t>EMOTIONS IN FACIAL EXPRESSIONS</a:t>
            </a:r>
          </a:p>
        </p:txBody>
      </p:sp>
    </p:spTree>
    <p:extLst>
      <p:ext uri="{BB962C8B-B14F-4D97-AF65-F5344CB8AC3E}">
        <p14:creationId xmlns:p14="http://schemas.microsoft.com/office/powerpoint/2010/main" val="3550142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ext Placeholder 2"/>
          <p:cNvSpPr>
            <a:spLocks noGrp="1"/>
          </p:cNvSpPr>
          <p:nvPr>
            <p:ph type="body" sz="quarter"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
            <a:ext cx="9144000" cy="4858603"/>
          </a:xfrm>
          <a:prstGeom prst="rect">
            <a:avLst/>
          </a:prstGeom>
        </p:spPr>
      </p:pic>
    </p:spTree>
    <p:extLst>
      <p:ext uri="{BB962C8B-B14F-4D97-AF65-F5344CB8AC3E}">
        <p14:creationId xmlns:p14="http://schemas.microsoft.com/office/powerpoint/2010/main" val="23039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97557" y="100744"/>
            <a:ext cx="6460581" cy="659669"/>
          </a:xfrm>
        </p:spPr>
        <p:txBody>
          <a:bodyPr/>
          <a:lstStyle/>
          <a:p>
            <a:r>
              <a:rPr lang="en-US" dirty="0"/>
              <a:t>DEMONSTRATION</a:t>
            </a:r>
          </a:p>
        </p:txBody>
      </p:sp>
      <p:sp>
        <p:nvSpPr>
          <p:cNvPr id="3" name="Picture Placeholder 2"/>
          <p:cNvSpPr>
            <a:spLocks noGrp="1"/>
          </p:cNvSpPr>
          <p:nvPr>
            <p:ph type="pic" sz="quarter" idx="16"/>
          </p:nvPr>
        </p:nvSpPr>
        <p:spPr/>
      </p:sp>
      <p:pic>
        <p:nvPicPr>
          <p:cNvPr id="4" name="7bin8-4io3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60413"/>
            <a:ext cx="9144000" cy="3621087"/>
          </a:xfrm>
          <a:prstGeom prst="rect">
            <a:avLst/>
          </a:prstGeom>
        </p:spPr>
      </p:pic>
    </p:spTree>
    <p:extLst>
      <p:ext uri="{BB962C8B-B14F-4D97-AF65-F5344CB8AC3E}">
        <p14:creationId xmlns:p14="http://schemas.microsoft.com/office/powerpoint/2010/main" val="1796548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97933" y="1220700"/>
            <a:ext cx="7233355" cy="889618"/>
          </a:xfrm>
        </p:spPr>
        <p:txBody>
          <a:bodyPr/>
          <a:lstStyle/>
          <a:p>
            <a:pPr marL="285750" indent="-285750">
              <a:buFont typeface="Wingdings" charset="2"/>
              <a:buChar char="§"/>
            </a:pPr>
            <a:r>
              <a:rPr lang="en-US" sz="1400" dirty="0"/>
              <a:t>Carry out Machine Learning for more number of epochs for better accuracy.</a:t>
            </a:r>
          </a:p>
          <a:p>
            <a:pPr marL="285750" indent="-285750">
              <a:buFont typeface="Wingdings" charset="2"/>
              <a:buChar char="§"/>
            </a:pPr>
            <a:r>
              <a:rPr lang="en-US" sz="1400" dirty="0"/>
              <a:t>Since CNN requires  a very large data set for good accuracy, try to use a larger, cleaner and a diverse dataset for better results.</a:t>
            </a:r>
          </a:p>
          <a:p>
            <a:pPr marL="285750" indent="-285750">
              <a:buFont typeface="Wingdings" charset="2"/>
              <a:buChar char="§"/>
            </a:pPr>
            <a:r>
              <a:rPr lang="en-US" sz="1400" dirty="0"/>
              <a:t>We can use GPU for faster computations on a larger dataset for a better accuracy.</a:t>
            </a:r>
          </a:p>
          <a:p>
            <a:pPr marL="285750" indent="-285750">
              <a:buFont typeface="Wingdings" charset="2"/>
              <a:buChar char="§"/>
            </a:pPr>
            <a:r>
              <a:rPr lang="en-US" sz="1400" dirty="0"/>
              <a:t>Collect detected emotion of each frame (or frame after a time interval) and use that data to predict the overall mood of the person. It can also be used for lie detection problem.</a:t>
            </a:r>
          </a:p>
          <a:p>
            <a:pPr marL="285750" indent="-285750">
              <a:buFont typeface="Wingdings" charset="2"/>
              <a:buChar char="§"/>
            </a:pPr>
            <a:endParaRPr lang="en-US" sz="1400" dirty="0"/>
          </a:p>
        </p:txBody>
      </p:sp>
      <p:sp>
        <p:nvSpPr>
          <p:cNvPr id="6"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SCOPE FOR IMPROVEMENT </a:t>
            </a:r>
          </a:p>
        </p:txBody>
      </p:sp>
    </p:spTree>
    <p:extLst>
      <p:ext uri="{BB962C8B-B14F-4D97-AF65-F5344CB8AC3E}">
        <p14:creationId xmlns:p14="http://schemas.microsoft.com/office/powerpoint/2010/main" val="84814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97934" y="1164255"/>
            <a:ext cx="6996288" cy="889618"/>
          </a:xfrm>
        </p:spPr>
        <p:txBody>
          <a:bodyPr/>
          <a:lstStyle/>
          <a:p>
            <a:pPr marL="285750" indent="-285750">
              <a:buFont typeface="Wingdings" charset="2"/>
              <a:buChar char="§"/>
            </a:pPr>
            <a:r>
              <a:rPr lang="en-US" sz="1400" dirty="0"/>
              <a:t>A lot of work is being done currently, both academically and industrially, in this field of emotion detection such as sentiment detection and consumer reaction on advertisements. </a:t>
            </a:r>
          </a:p>
          <a:p>
            <a:pPr marL="285750" indent="-285750">
              <a:buFont typeface="Wingdings" charset="2"/>
              <a:buChar char="§"/>
            </a:pPr>
            <a:r>
              <a:rPr lang="en-US" sz="1400" dirty="0"/>
              <a:t>Last year, </a:t>
            </a:r>
            <a:r>
              <a:rPr lang="en-US" sz="1400" b="1" dirty="0"/>
              <a:t>Apple</a:t>
            </a:r>
            <a:r>
              <a:rPr lang="en-US" sz="1400" dirty="0"/>
              <a:t> bought </a:t>
            </a:r>
            <a:r>
              <a:rPr lang="en-US" sz="1400" b="1" dirty="0"/>
              <a:t>Emotient</a:t>
            </a:r>
            <a:r>
              <a:rPr lang="en-US" sz="1400" dirty="0"/>
              <a:t>, ‘a startup company that utilises artificial intelligence to analyze facial expressions and read emotions'. Companies such as </a:t>
            </a:r>
            <a:r>
              <a:rPr lang="en-US" sz="1400" b="1" dirty="0"/>
              <a:t>Affectiva</a:t>
            </a:r>
            <a:r>
              <a:rPr lang="en-US" sz="1400" dirty="0"/>
              <a:t> in the USA, and </a:t>
            </a:r>
            <a:r>
              <a:rPr lang="en-US" sz="1400" b="1" dirty="0"/>
              <a:t>CrowdEmotion</a:t>
            </a:r>
            <a:r>
              <a:rPr lang="en-US" sz="1400" dirty="0"/>
              <a:t> in the UK are doing similar work. </a:t>
            </a:r>
          </a:p>
          <a:p>
            <a:endParaRPr lang="en-US" sz="1400" dirty="0"/>
          </a:p>
        </p:txBody>
      </p:sp>
      <p:sp>
        <p:nvSpPr>
          <p:cNvPr id="5" name="Text Placeholder 1"/>
          <p:cNvSpPr>
            <a:spLocks noGrp="1"/>
          </p:cNvSpPr>
          <p:nvPr>
            <p:ph type="body" sz="quarter" idx="4294967295"/>
          </p:nvPr>
        </p:nvSpPr>
        <p:spPr>
          <a:xfrm>
            <a:off x="397934" y="219077"/>
            <a:ext cx="6635044"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CURRENT USECASE IN THE INDUSTRY</a:t>
            </a:r>
          </a:p>
        </p:txBody>
      </p:sp>
    </p:spTree>
    <p:extLst>
      <p:ext uri="{BB962C8B-B14F-4D97-AF65-F5344CB8AC3E}">
        <p14:creationId xmlns:p14="http://schemas.microsoft.com/office/powerpoint/2010/main" val="679537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97934" y="1098502"/>
            <a:ext cx="6991873" cy="1825321"/>
          </a:xfrm>
        </p:spPr>
        <p:txBody>
          <a:bodyPr/>
          <a:lstStyle/>
          <a:p>
            <a:pPr marL="285750" indent="-285750">
              <a:buFont typeface="Wingdings" charset="2"/>
              <a:buChar char="§"/>
            </a:pPr>
            <a:r>
              <a:rPr lang="en-US" sz="1200" i="1" dirty="0">
                <a:hlinkClick r:id="rId2"/>
              </a:rPr>
              <a:t>"Dataset: Facial Emotion Recognition (FER2013)"</a:t>
            </a:r>
            <a:r>
              <a:rPr lang="en-US" sz="1200" dirty="0"/>
              <a:t> ICML 2013 Workshop in Challenges in Representation Learning, June 21 in Atlanta, GA.</a:t>
            </a:r>
          </a:p>
          <a:p>
            <a:pPr marL="285750" indent="-285750">
              <a:buFont typeface="Wingdings" charset="2"/>
              <a:buChar char="§"/>
            </a:pPr>
            <a:r>
              <a:rPr lang="en-US" sz="1200" i="1" dirty="0">
                <a:hlinkClick r:id="rId3"/>
              </a:rPr>
              <a:t>"Andrej Karpathy's Convolutional Neural Networks (CNNs / ConvNets)"</a:t>
            </a:r>
            <a:r>
              <a:rPr lang="en-US" sz="1200" dirty="0"/>
              <a:t> Convolutional Neural Networks for Visual Recognition (CS231n), Stanford University.</a:t>
            </a:r>
          </a:p>
          <a:p>
            <a:pPr marL="285750" indent="-285750">
              <a:buFont typeface="Wingdings" charset="2"/>
              <a:buChar char="§"/>
            </a:pPr>
            <a:r>
              <a:rPr lang="en-US" sz="1200" dirty="0"/>
              <a:t>Srivastava et al., 2014. </a:t>
            </a:r>
            <a:r>
              <a:rPr lang="en-US" sz="1200" i="1" dirty="0"/>
              <a:t>"Dropout: A Simple Way to Prevent Neural Networks from Overfitting"</a:t>
            </a:r>
            <a:r>
              <a:rPr lang="en-US" sz="1200" dirty="0"/>
              <a:t>, Journal of Machine Learning Research, 15:1929-1958.</a:t>
            </a:r>
          </a:p>
          <a:p>
            <a:pPr marL="285750" indent="-285750">
              <a:buFont typeface="Wingdings" charset="2"/>
              <a:buChar char="§"/>
            </a:pPr>
            <a:r>
              <a:rPr lang="en-US" sz="1200" dirty="0"/>
              <a:t>Duncan, D., Shine, G., English, C., 2016. </a:t>
            </a:r>
            <a:r>
              <a:rPr lang="en-US" sz="1200" i="1" dirty="0">
                <a:hlinkClick r:id="rId4"/>
              </a:rPr>
              <a:t>"Report: Facial Emotion Recognition in Real-time"</a:t>
            </a:r>
            <a:r>
              <a:rPr lang="en-US" sz="1200" dirty="0"/>
              <a:t> Convolutional Neural Networks for Visual Recognition (CS231n), Stanford University.</a:t>
            </a:r>
          </a:p>
          <a:p>
            <a:pPr marL="285750" indent="-285750">
              <a:buFont typeface="Wingdings" charset="2"/>
              <a:buChar char="§"/>
            </a:pPr>
            <a:r>
              <a:rPr lang="en-US" sz="1200" dirty="0">
                <a:hlinkClick r:id="rId5"/>
              </a:rPr>
              <a:t>http://www.apa.org/science/about/psa/2011/05/facial-expressions.aspx</a:t>
            </a:r>
            <a:endParaRPr lang="en-US" sz="1200" dirty="0"/>
          </a:p>
          <a:p>
            <a:pPr marL="285750" indent="-285750">
              <a:buFont typeface="Wingdings" charset="2"/>
              <a:buChar char="§"/>
            </a:pPr>
            <a:r>
              <a:rPr lang="en-US" sz="1200" dirty="0"/>
              <a:t>https://9gag.com/gag/3539317/emotional-evaluation-of-common-rage-faces</a:t>
            </a:r>
          </a:p>
          <a:p>
            <a:endParaRPr lang="en-US" sz="1200" dirty="0"/>
          </a:p>
          <a:p>
            <a:pPr marL="285750" indent="-285750">
              <a:buFont typeface="Wingdings" charset="2"/>
              <a:buChar char="§"/>
            </a:pPr>
            <a:endParaRPr lang="en-US" sz="1200" dirty="0"/>
          </a:p>
          <a:p>
            <a:endParaRPr lang="en-US" sz="1200" dirty="0"/>
          </a:p>
        </p:txBody>
      </p:sp>
      <p:sp>
        <p:nvSpPr>
          <p:cNvPr id="5"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REFERENCES</a:t>
            </a:r>
          </a:p>
        </p:txBody>
      </p:sp>
    </p:spTree>
    <p:extLst>
      <p:ext uri="{BB962C8B-B14F-4D97-AF65-F5344CB8AC3E}">
        <p14:creationId xmlns:p14="http://schemas.microsoft.com/office/powerpoint/2010/main" val="3620304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97934" y="219077"/>
            <a:ext cx="4757729" cy="338137"/>
          </a:xfrm>
          <a:prstGeom prst="rect">
            <a:avLst/>
          </a:prstGeom>
        </p:spPr>
        <p:txBody>
          <a:bodyPr/>
          <a:lstStyle/>
          <a:p>
            <a:pPr marL="0" lvl="0" indent="0" defTabSz="914400">
              <a:spcBef>
                <a:spcPts val="0"/>
              </a:spcBef>
              <a:buNone/>
              <a:defRPr/>
            </a:pPr>
            <a:r>
              <a:rPr lang="en-US" dirty="0">
                <a:solidFill>
                  <a:schemeClr val="accent1"/>
                </a:solidFill>
              </a:rPr>
              <a:t>MOTIVATION</a:t>
            </a:r>
          </a:p>
        </p:txBody>
      </p:sp>
      <p:sp>
        <p:nvSpPr>
          <p:cNvPr id="4" name="Text Placeholder 3"/>
          <p:cNvSpPr>
            <a:spLocks noGrp="1"/>
          </p:cNvSpPr>
          <p:nvPr>
            <p:ph type="body" sz="quarter" idx="14"/>
          </p:nvPr>
        </p:nvSpPr>
        <p:spPr>
          <a:xfrm>
            <a:off x="397934" y="803010"/>
            <a:ext cx="7679791" cy="3633524"/>
          </a:xfrm>
        </p:spPr>
        <p:txBody>
          <a:bodyPr/>
          <a:lstStyle/>
          <a:p>
            <a:pPr marL="285750" indent="-285750">
              <a:buFont typeface="Wingdings" charset="2"/>
              <a:buChar char="§"/>
            </a:pPr>
            <a:endParaRPr lang="en-US" sz="1400" dirty="0"/>
          </a:p>
          <a:p>
            <a:pPr marL="285750" indent="-285750">
              <a:buFont typeface="Wingdings" charset="2"/>
              <a:buChar char="§"/>
            </a:pPr>
            <a:r>
              <a:rPr lang="en-US" sz="1400" dirty="0"/>
              <a:t>Our facial emotions may often contain a lot of information about our state of mind and about our likes and dislikes. </a:t>
            </a:r>
          </a:p>
          <a:p>
            <a:pPr marL="285750" indent="-285750">
              <a:buFont typeface="Wingdings" charset="2"/>
              <a:buChar char="§"/>
            </a:pPr>
            <a:r>
              <a:rPr lang="en-US" sz="1400" dirty="0"/>
              <a:t>Facial emotion recognition / mood recognition can easily and cheaply measure the effects that content, services and operations are having on the audience/users. </a:t>
            </a:r>
          </a:p>
          <a:p>
            <a:pPr marL="285750" indent="-285750">
              <a:buFont typeface="Wingdings" charset="2"/>
              <a:buChar char="§"/>
            </a:pPr>
            <a:r>
              <a:rPr lang="en-US" sz="1400" dirty="0"/>
              <a:t>Useful in evaluating </a:t>
            </a:r>
            <a:r>
              <a:rPr lang="en-US" sz="1400" b="1" dirty="0"/>
              <a:t>customer interest</a:t>
            </a:r>
            <a:r>
              <a:rPr lang="en-US" sz="1400" dirty="0"/>
              <a:t>, </a:t>
            </a:r>
            <a:r>
              <a:rPr lang="en-US" sz="1400" b="1" dirty="0"/>
              <a:t>patients' emotional state</a:t>
            </a:r>
            <a:r>
              <a:rPr lang="en-US" sz="1400" dirty="0"/>
              <a:t> and </a:t>
            </a:r>
            <a:r>
              <a:rPr lang="en-US" sz="1400" b="1" dirty="0"/>
              <a:t>audience engagement</a:t>
            </a:r>
            <a:r>
              <a:rPr lang="en-US" sz="1400" dirty="0"/>
              <a:t> in events to consistently create desired content based on feedback.</a:t>
            </a:r>
          </a:p>
        </p:txBody>
      </p:sp>
    </p:spTree>
    <p:extLst>
      <p:ext uri="{BB962C8B-B14F-4D97-AF65-F5344CB8AC3E}">
        <p14:creationId xmlns:p14="http://schemas.microsoft.com/office/powerpoint/2010/main" val="197866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807" y="1628776"/>
            <a:ext cx="361950" cy="400050"/>
          </a:xfrm>
          <a:prstGeom prst="rect">
            <a:avLst/>
          </a:prstGeom>
        </p:spPr>
      </p:pic>
      <p:pic>
        <p:nvPicPr>
          <p:cNvPr id="6" name="Picture 5"/>
          <p:cNvPicPr>
            <a:picLocks noChangeAspect="1"/>
          </p:cNvPicPr>
          <p:nvPr/>
        </p:nvPicPr>
        <p:blipFill>
          <a:blip r:embed="rId3"/>
          <a:stretch>
            <a:fillRect/>
          </a:stretch>
        </p:blipFill>
        <p:spPr>
          <a:xfrm>
            <a:off x="1455189" y="1181107"/>
            <a:ext cx="609600" cy="571500"/>
          </a:xfrm>
          <a:prstGeom prst="rect">
            <a:avLst/>
          </a:prstGeom>
        </p:spPr>
      </p:pic>
      <p:pic>
        <p:nvPicPr>
          <p:cNvPr id="7" name="Picture 6"/>
          <p:cNvPicPr>
            <a:picLocks noChangeAspect="1"/>
          </p:cNvPicPr>
          <p:nvPr/>
        </p:nvPicPr>
        <p:blipFill>
          <a:blip r:embed="rId4"/>
          <a:stretch>
            <a:fillRect/>
          </a:stretch>
        </p:blipFill>
        <p:spPr>
          <a:xfrm>
            <a:off x="1521864" y="1847851"/>
            <a:ext cx="542925" cy="571500"/>
          </a:xfrm>
          <a:prstGeom prst="rect">
            <a:avLst/>
          </a:prstGeom>
        </p:spPr>
      </p:pic>
      <p:sp>
        <p:nvSpPr>
          <p:cNvPr id="8" name="TextBox 7"/>
          <p:cNvSpPr txBox="1"/>
          <p:nvPr/>
        </p:nvSpPr>
        <p:spPr>
          <a:xfrm>
            <a:off x="1225895" y="2469359"/>
            <a:ext cx="1075936" cy="261610"/>
          </a:xfrm>
          <a:prstGeom prst="rect">
            <a:avLst/>
          </a:prstGeom>
          <a:noFill/>
        </p:spPr>
        <p:txBody>
          <a:bodyPr wrap="none" rtlCol="0">
            <a:spAutoFit/>
          </a:bodyPr>
          <a:lstStyle/>
          <a:p>
            <a:r>
              <a:rPr lang="en-US" sz="1100" b="1" dirty="0"/>
              <a:t>Face Extraction</a:t>
            </a:r>
          </a:p>
        </p:txBody>
      </p:sp>
      <p:sp>
        <p:nvSpPr>
          <p:cNvPr id="9" name="TextBox 8"/>
          <p:cNvSpPr txBox="1"/>
          <p:nvPr/>
        </p:nvSpPr>
        <p:spPr>
          <a:xfrm>
            <a:off x="131021" y="2469358"/>
            <a:ext cx="888385" cy="261610"/>
          </a:xfrm>
          <a:prstGeom prst="rect">
            <a:avLst/>
          </a:prstGeom>
          <a:noFill/>
        </p:spPr>
        <p:txBody>
          <a:bodyPr wrap="none" rtlCol="0">
            <a:spAutoFit/>
          </a:bodyPr>
          <a:lstStyle/>
          <a:p>
            <a:r>
              <a:rPr lang="en-US" sz="1100" b="1" dirty="0"/>
              <a:t>Input Image</a:t>
            </a:r>
          </a:p>
        </p:txBody>
      </p:sp>
      <p:pic>
        <p:nvPicPr>
          <p:cNvPr id="11" name="Picture 10"/>
          <p:cNvPicPr>
            <a:picLocks noChangeAspect="1"/>
          </p:cNvPicPr>
          <p:nvPr/>
        </p:nvPicPr>
        <p:blipFill>
          <a:blip r:embed="rId5"/>
          <a:stretch>
            <a:fillRect/>
          </a:stretch>
        </p:blipFill>
        <p:spPr>
          <a:xfrm>
            <a:off x="72843" y="1169199"/>
            <a:ext cx="973262" cy="1300159"/>
          </a:xfrm>
          <a:prstGeom prst="rect">
            <a:avLst/>
          </a:prstGeom>
        </p:spPr>
      </p:pic>
      <p:pic>
        <p:nvPicPr>
          <p:cNvPr id="13" name="Picture 12"/>
          <p:cNvPicPr>
            <a:picLocks noChangeAspect="1"/>
          </p:cNvPicPr>
          <p:nvPr/>
        </p:nvPicPr>
        <p:blipFill>
          <a:blip r:embed="rId2"/>
          <a:stretch>
            <a:fillRect/>
          </a:stretch>
        </p:blipFill>
        <p:spPr>
          <a:xfrm>
            <a:off x="2152896" y="1619253"/>
            <a:ext cx="361950" cy="400050"/>
          </a:xfrm>
          <a:prstGeom prst="rect">
            <a:avLst/>
          </a:prstGeom>
        </p:spPr>
      </p:pic>
      <p:pic>
        <p:nvPicPr>
          <p:cNvPr id="15" name="Picture 14"/>
          <p:cNvPicPr>
            <a:picLocks noChangeAspect="1"/>
          </p:cNvPicPr>
          <p:nvPr/>
        </p:nvPicPr>
        <p:blipFill>
          <a:blip r:embed="rId4"/>
          <a:stretch>
            <a:fillRect/>
          </a:stretch>
        </p:blipFill>
        <p:spPr>
          <a:xfrm>
            <a:off x="2598188" y="1469480"/>
            <a:ext cx="687597" cy="723786"/>
          </a:xfrm>
          <a:prstGeom prst="rect">
            <a:avLst/>
          </a:prstGeom>
        </p:spPr>
      </p:pic>
      <p:sp>
        <p:nvSpPr>
          <p:cNvPr id="16" name="TextBox 15"/>
          <p:cNvSpPr txBox="1"/>
          <p:nvPr/>
        </p:nvSpPr>
        <p:spPr>
          <a:xfrm>
            <a:off x="2540548" y="2253914"/>
            <a:ext cx="769763" cy="430887"/>
          </a:xfrm>
          <a:prstGeom prst="rect">
            <a:avLst/>
          </a:prstGeom>
          <a:noFill/>
        </p:spPr>
        <p:txBody>
          <a:bodyPr wrap="none" rtlCol="0">
            <a:spAutoFit/>
          </a:bodyPr>
          <a:lstStyle/>
          <a:p>
            <a:r>
              <a:rPr lang="en-US" sz="1100" b="1" dirty="0"/>
              <a:t>Resize to</a:t>
            </a:r>
          </a:p>
          <a:p>
            <a:r>
              <a:rPr lang="en-US" sz="1100" b="1" dirty="0"/>
              <a:t>(48, 48, 3)</a:t>
            </a:r>
          </a:p>
        </p:txBody>
      </p:sp>
      <p:pic>
        <p:nvPicPr>
          <p:cNvPr id="17" name="Picture 16"/>
          <p:cNvPicPr>
            <a:picLocks noChangeAspect="1"/>
          </p:cNvPicPr>
          <p:nvPr/>
        </p:nvPicPr>
        <p:blipFill>
          <a:blip r:embed="rId2"/>
          <a:stretch>
            <a:fillRect/>
          </a:stretch>
        </p:blipFill>
        <p:spPr>
          <a:xfrm>
            <a:off x="3333050" y="1628776"/>
            <a:ext cx="361950" cy="400050"/>
          </a:xfrm>
          <a:prstGeom prst="rect">
            <a:avLst/>
          </a:prstGeom>
        </p:spPr>
      </p:pic>
      <p:pic>
        <p:nvPicPr>
          <p:cNvPr id="21" name="Picture 20"/>
          <p:cNvPicPr>
            <a:picLocks noChangeAspect="1"/>
          </p:cNvPicPr>
          <p:nvPr/>
        </p:nvPicPr>
        <p:blipFill>
          <a:blip r:embed="rId6"/>
          <a:stretch>
            <a:fillRect/>
          </a:stretch>
        </p:blipFill>
        <p:spPr>
          <a:xfrm>
            <a:off x="3695000" y="741436"/>
            <a:ext cx="5270699" cy="2265238"/>
          </a:xfrm>
          <a:prstGeom prst="rect">
            <a:avLst/>
          </a:prstGeom>
        </p:spPr>
      </p:pic>
      <p:pic>
        <p:nvPicPr>
          <p:cNvPr id="22" name="Picture 21"/>
          <p:cNvPicPr>
            <a:picLocks noChangeAspect="1"/>
          </p:cNvPicPr>
          <p:nvPr/>
        </p:nvPicPr>
        <p:blipFill>
          <a:blip r:embed="rId7"/>
          <a:stretch>
            <a:fillRect/>
          </a:stretch>
        </p:blipFill>
        <p:spPr>
          <a:xfrm>
            <a:off x="3695001" y="1491350"/>
            <a:ext cx="684096" cy="713001"/>
          </a:xfrm>
          <a:prstGeom prst="rect">
            <a:avLst/>
          </a:prstGeom>
        </p:spPr>
      </p:pic>
      <p:sp>
        <p:nvSpPr>
          <p:cNvPr id="23" name="TextBox 22"/>
          <p:cNvSpPr txBox="1"/>
          <p:nvPr/>
        </p:nvSpPr>
        <p:spPr>
          <a:xfrm>
            <a:off x="3668301" y="2373818"/>
            <a:ext cx="825867" cy="430887"/>
          </a:xfrm>
          <a:prstGeom prst="rect">
            <a:avLst/>
          </a:prstGeom>
          <a:noFill/>
        </p:spPr>
        <p:txBody>
          <a:bodyPr wrap="none" rtlCol="0">
            <a:spAutoFit/>
          </a:bodyPr>
          <a:lstStyle/>
          <a:p>
            <a:r>
              <a:rPr lang="en-US" sz="1100" b="1" dirty="0"/>
              <a:t>Grayscale</a:t>
            </a:r>
          </a:p>
          <a:p>
            <a:r>
              <a:rPr lang="en-US" sz="1100" b="1" dirty="0"/>
              <a:t> (48, 48, 1)</a:t>
            </a:r>
          </a:p>
        </p:txBody>
      </p:sp>
      <p:pic>
        <p:nvPicPr>
          <p:cNvPr id="24" name="Picture 23"/>
          <p:cNvPicPr>
            <a:picLocks noChangeAspect="1"/>
          </p:cNvPicPr>
          <p:nvPr/>
        </p:nvPicPr>
        <p:blipFill>
          <a:blip r:embed="rId2"/>
          <a:stretch>
            <a:fillRect/>
          </a:stretch>
        </p:blipFill>
        <p:spPr>
          <a:xfrm rot="5400000">
            <a:off x="8050305" y="2995605"/>
            <a:ext cx="361950" cy="400050"/>
          </a:xfrm>
          <a:prstGeom prst="rect">
            <a:avLst/>
          </a:prstGeom>
        </p:spPr>
      </p:pic>
      <p:pic>
        <p:nvPicPr>
          <p:cNvPr id="26" name="Picture 25"/>
          <p:cNvPicPr>
            <a:picLocks noChangeAspect="1"/>
          </p:cNvPicPr>
          <p:nvPr/>
        </p:nvPicPr>
        <p:blipFill>
          <a:blip r:embed="rId8"/>
          <a:stretch>
            <a:fillRect/>
          </a:stretch>
        </p:blipFill>
        <p:spPr>
          <a:xfrm>
            <a:off x="7758112" y="3455196"/>
            <a:ext cx="1040137" cy="1595398"/>
          </a:xfrm>
          <a:prstGeom prst="rect">
            <a:avLst/>
          </a:prstGeom>
        </p:spPr>
      </p:pic>
      <p:pic>
        <p:nvPicPr>
          <p:cNvPr id="30" name="Picture 29"/>
          <p:cNvPicPr>
            <a:picLocks noChangeAspect="1"/>
          </p:cNvPicPr>
          <p:nvPr/>
        </p:nvPicPr>
        <p:blipFill>
          <a:blip r:embed="rId9"/>
          <a:stretch>
            <a:fillRect/>
          </a:stretch>
        </p:blipFill>
        <p:spPr>
          <a:xfrm>
            <a:off x="6115047" y="3812863"/>
            <a:ext cx="611379" cy="651979"/>
          </a:xfrm>
          <a:prstGeom prst="rect">
            <a:avLst/>
          </a:prstGeom>
        </p:spPr>
      </p:pic>
      <p:sp>
        <p:nvSpPr>
          <p:cNvPr id="31" name="TextBox 30"/>
          <p:cNvSpPr txBox="1"/>
          <p:nvPr/>
        </p:nvSpPr>
        <p:spPr>
          <a:xfrm>
            <a:off x="5859856" y="4450552"/>
            <a:ext cx="1186543" cy="600164"/>
          </a:xfrm>
          <a:prstGeom prst="rect">
            <a:avLst/>
          </a:prstGeom>
          <a:noFill/>
        </p:spPr>
        <p:txBody>
          <a:bodyPr wrap="none" rtlCol="0">
            <a:spAutoFit/>
          </a:bodyPr>
          <a:lstStyle/>
          <a:p>
            <a:r>
              <a:rPr lang="en-US" sz="1100" b="1" dirty="0"/>
              <a:t>    Rage Face</a:t>
            </a:r>
          </a:p>
          <a:p>
            <a:r>
              <a:rPr lang="en-US" sz="1100" b="1" dirty="0"/>
              <a:t>resized to match</a:t>
            </a:r>
          </a:p>
          <a:p>
            <a:r>
              <a:rPr lang="en-US" sz="1100" b="1" dirty="0"/>
              <a:t>Face dimensions</a:t>
            </a:r>
          </a:p>
        </p:txBody>
      </p:sp>
      <p:cxnSp>
        <p:nvCxnSpPr>
          <p:cNvPr id="33" name="Straight Arrow Connector 32"/>
          <p:cNvCxnSpPr>
            <a:endCxn id="30" idx="3"/>
          </p:cNvCxnSpPr>
          <p:nvPr/>
        </p:nvCxnSpPr>
        <p:spPr>
          <a:xfrm flipH="1">
            <a:off x="6726426" y="4007644"/>
            <a:ext cx="660210" cy="1312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6983603" y="4252895"/>
            <a:ext cx="660210" cy="197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2"/>
          <a:stretch>
            <a:fillRect/>
          </a:stretch>
        </p:blipFill>
        <p:spPr>
          <a:xfrm rot="10800000">
            <a:off x="5551579" y="3881680"/>
            <a:ext cx="361950" cy="400050"/>
          </a:xfrm>
          <a:prstGeom prst="rect">
            <a:avLst/>
          </a:prstGeom>
        </p:spPr>
      </p:pic>
      <p:pic>
        <p:nvPicPr>
          <p:cNvPr id="37" name="Picture 36"/>
          <p:cNvPicPr>
            <a:picLocks noChangeAspect="1"/>
          </p:cNvPicPr>
          <p:nvPr/>
        </p:nvPicPr>
        <p:blipFill>
          <a:blip r:embed="rId5"/>
          <a:stretch>
            <a:fillRect/>
          </a:stretch>
        </p:blipFill>
        <p:spPr>
          <a:xfrm>
            <a:off x="4012519" y="3101143"/>
            <a:ext cx="1373473" cy="1834792"/>
          </a:xfrm>
          <a:prstGeom prst="rect">
            <a:avLst/>
          </a:prstGeom>
        </p:spPr>
      </p:pic>
      <p:pic>
        <p:nvPicPr>
          <p:cNvPr id="38" name="Picture 37"/>
          <p:cNvPicPr>
            <a:picLocks noChangeAspect="1"/>
          </p:cNvPicPr>
          <p:nvPr/>
        </p:nvPicPr>
        <p:blipFill>
          <a:blip r:embed="rId9"/>
          <a:stretch>
            <a:fillRect/>
          </a:stretch>
        </p:blipFill>
        <p:spPr>
          <a:xfrm>
            <a:off x="4518333" y="3330878"/>
            <a:ext cx="319672" cy="340901"/>
          </a:xfrm>
          <a:prstGeom prst="rect">
            <a:avLst/>
          </a:prstGeom>
        </p:spPr>
      </p:pic>
      <p:pic>
        <p:nvPicPr>
          <p:cNvPr id="40" name="Picture 39"/>
          <p:cNvPicPr>
            <a:picLocks noChangeAspect="1"/>
          </p:cNvPicPr>
          <p:nvPr/>
        </p:nvPicPr>
        <p:blipFill>
          <a:blip r:embed="rId10"/>
          <a:stretch>
            <a:fillRect/>
          </a:stretch>
        </p:blipFill>
        <p:spPr>
          <a:xfrm>
            <a:off x="4847710" y="3165876"/>
            <a:ext cx="376528" cy="388902"/>
          </a:xfrm>
          <a:prstGeom prst="rect">
            <a:avLst/>
          </a:prstGeom>
        </p:spPr>
      </p:pic>
      <p:sp>
        <p:nvSpPr>
          <p:cNvPr id="41" name="Text Placeholder 1"/>
          <p:cNvSpPr>
            <a:spLocks noGrp="1"/>
          </p:cNvSpPr>
          <p:nvPr>
            <p:ph type="body" sz="quarter" idx="4294967295"/>
          </p:nvPr>
        </p:nvSpPr>
        <p:spPr>
          <a:xfrm>
            <a:off x="397934" y="219077"/>
            <a:ext cx="4757729" cy="338137"/>
          </a:xfrm>
          <a:prstGeom prst="rect">
            <a:avLst/>
          </a:prstGeom>
        </p:spPr>
        <p:txBody>
          <a:bodyPr/>
          <a:lstStyle/>
          <a:p>
            <a:pPr marL="0" lvl="0" indent="0" defTabSz="914400">
              <a:spcBef>
                <a:spcPts val="0"/>
              </a:spcBef>
              <a:buNone/>
              <a:defRPr/>
            </a:pPr>
            <a:r>
              <a:rPr lang="en-US" dirty="0">
                <a:solidFill>
                  <a:schemeClr val="accent1"/>
                </a:solidFill>
              </a:rPr>
              <a:t>OVERVIEW</a:t>
            </a:r>
          </a:p>
        </p:txBody>
      </p:sp>
    </p:spTree>
    <p:extLst>
      <p:ext uri="{BB962C8B-B14F-4D97-AF65-F5344CB8AC3E}">
        <p14:creationId xmlns:p14="http://schemas.microsoft.com/office/powerpoint/2010/main" val="304609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97934" y="219077"/>
            <a:ext cx="4757729" cy="338137"/>
          </a:xfrm>
          <a:prstGeom prst="rect">
            <a:avLst/>
          </a:prstGeom>
        </p:spPr>
        <p:txBody>
          <a:bodyPr/>
          <a:lstStyle/>
          <a:p>
            <a:pPr marL="0" lvl="0" indent="0" defTabSz="914400">
              <a:spcBef>
                <a:spcPts val="0"/>
              </a:spcBef>
              <a:buNone/>
              <a:defRPr/>
            </a:pPr>
            <a:r>
              <a:rPr lang="en-US" dirty="0">
                <a:solidFill>
                  <a:schemeClr val="accent1"/>
                </a:solidFill>
              </a:rPr>
              <a:t>MODEL</a:t>
            </a:r>
          </a:p>
        </p:txBody>
      </p:sp>
      <p:sp>
        <p:nvSpPr>
          <p:cNvPr id="4" name="Text Placeholder 3"/>
          <p:cNvSpPr>
            <a:spLocks noGrp="1"/>
          </p:cNvSpPr>
          <p:nvPr>
            <p:ph type="body" sz="quarter" idx="14"/>
          </p:nvPr>
        </p:nvSpPr>
        <p:spPr>
          <a:xfrm>
            <a:off x="397934" y="1073944"/>
            <a:ext cx="6460591" cy="2967478"/>
          </a:xfrm>
        </p:spPr>
        <p:txBody>
          <a:bodyPr/>
          <a:lstStyle/>
          <a:p>
            <a:pPr marL="285750" indent="-285750">
              <a:buFont typeface="Wingdings" charset="2"/>
              <a:buChar char="§"/>
            </a:pPr>
            <a:r>
              <a:rPr lang="en-US" sz="1400" dirty="0"/>
              <a:t>Deep learning is a popular technique used in computer vision. </a:t>
            </a:r>
          </a:p>
          <a:p>
            <a:pPr marL="285750" indent="-285750">
              <a:buFont typeface="Wingdings" charset="2"/>
              <a:buChar char="§"/>
            </a:pPr>
            <a:r>
              <a:rPr lang="en-US" sz="1400" dirty="0"/>
              <a:t>We chose convolutional neural network (CNN) layers as building blocks to create our model architecture because CNNs often mimic how the human brain works when analyzing visuals.</a:t>
            </a:r>
          </a:p>
          <a:p>
            <a:pPr marL="285750" indent="-285750">
              <a:buFont typeface="Wingdings" charset="2"/>
              <a:buChar char="§"/>
            </a:pPr>
            <a:r>
              <a:rPr lang="en-US" sz="1400" dirty="0"/>
              <a:t>A typical architecture of a convolutional neural network will contain 4 main categories of layers - an input layer, some convolutional layers, some dense layers and an output layer.</a:t>
            </a:r>
          </a:p>
        </p:txBody>
      </p:sp>
    </p:spTree>
    <p:extLst>
      <p:ext uri="{BB962C8B-B14F-4D97-AF65-F5344CB8AC3E}">
        <p14:creationId xmlns:p14="http://schemas.microsoft.com/office/powerpoint/2010/main" val="165147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INPUT LAYER</a:t>
            </a:r>
          </a:p>
        </p:txBody>
      </p:sp>
      <p:sp>
        <p:nvSpPr>
          <p:cNvPr id="4" name="Text Placeholder 3"/>
          <p:cNvSpPr>
            <a:spLocks noGrp="1"/>
          </p:cNvSpPr>
          <p:nvPr>
            <p:ph type="body" sz="quarter" idx="14"/>
          </p:nvPr>
        </p:nvSpPr>
        <p:spPr>
          <a:xfrm>
            <a:off x="397933" y="938971"/>
            <a:ext cx="6138333" cy="889618"/>
          </a:xfrm>
        </p:spPr>
        <p:txBody>
          <a:bodyPr/>
          <a:lstStyle/>
          <a:p>
            <a:pPr marL="285750" indent="-285750">
              <a:buFont typeface="Wingdings" charset="2"/>
              <a:buChar char="§"/>
            </a:pPr>
            <a:r>
              <a:rPr lang="en-US" sz="1400" dirty="0"/>
              <a:t>The input layer has pre-determined, fixed dimensions, so the image must be </a:t>
            </a:r>
            <a:r>
              <a:rPr lang="en-US" sz="1400" b="1" dirty="0"/>
              <a:t>pre-processed</a:t>
            </a:r>
            <a:r>
              <a:rPr lang="en-US" sz="1400" dirty="0"/>
              <a:t> before it can be fed into the layer. </a:t>
            </a:r>
          </a:p>
          <a:p>
            <a:pPr marL="285750" indent="-285750">
              <a:buFont typeface="Wingdings" charset="2"/>
              <a:buChar char="§"/>
            </a:pPr>
            <a:r>
              <a:rPr lang="en-US" sz="1400" dirty="0"/>
              <a:t>We used OpenCV, a computer vision library, for face detection in the image. </a:t>
            </a:r>
          </a:p>
          <a:p>
            <a:pPr marL="285750" indent="-285750">
              <a:buFont typeface="Wingdings" charset="2"/>
              <a:buChar char="§"/>
            </a:pPr>
            <a:r>
              <a:rPr lang="en-US" sz="1400" dirty="0"/>
              <a:t>The haar-cascade_frontalface_default.xml in OpenCV contains pre-trained filters and uses Adaboost to quickly find and crop the face.</a:t>
            </a:r>
          </a:p>
          <a:p>
            <a:pPr marL="285750" indent="-285750">
              <a:buFont typeface="Wingdings" charset="2"/>
              <a:buChar char="§"/>
            </a:pPr>
            <a:r>
              <a:rPr lang="en-US" sz="1400" dirty="0"/>
              <a:t>The cropped face is then converted into grayscale using cv2.cvtColor and resized to 48-by-48 pixels with cv2.resize. This is done to reduce the dimensions compared to the original RGB format with three color dimensions (3, 48, 48)</a:t>
            </a:r>
          </a:p>
          <a:p>
            <a:pPr marL="285750" indent="-285750">
              <a:buFont typeface="Wingdings" charset="2"/>
              <a:buChar char="§"/>
            </a:pPr>
            <a:r>
              <a:rPr lang="en-US" sz="1400" dirty="0"/>
              <a:t>The pipeline ensures every image can be fed into the input layer as a (1, 48, 48) numpy array and processing is faster.</a:t>
            </a:r>
          </a:p>
          <a:p>
            <a:endParaRPr lang="en-US" sz="1400" dirty="0"/>
          </a:p>
        </p:txBody>
      </p:sp>
      <p:pic>
        <p:nvPicPr>
          <p:cNvPr id="5" name="Picture Placeholder 10"/>
          <p:cNvPicPr>
            <a:picLocks noChangeAspect="1"/>
          </p:cNvPicPr>
          <p:nvPr/>
        </p:nvPicPr>
        <p:blipFill>
          <a:blip r:embed="rId2">
            <a:extLst>
              <a:ext uri="{28A0092B-C50C-407E-A947-70E740481C1C}">
                <a14:useLocalDpi xmlns:a14="http://schemas.microsoft.com/office/drawing/2010/main" val="0"/>
              </a:ext>
            </a:extLst>
          </a:blip>
          <a:srcRect l="12113" r="12113"/>
          <a:stretch>
            <a:fillRect/>
          </a:stretch>
        </p:blipFill>
        <p:spPr>
          <a:xfrm>
            <a:off x="6852356" y="938971"/>
            <a:ext cx="2028122" cy="2303105"/>
          </a:xfrm>
          <a:prstGeom prst="rect">
            <a:avLst/>
          </a:prstGeom>
        </p:spPr>
      </p:pic>
    </p:spTree>
    <p:extLst>
      <p:ext uri="{BB962C8B-B14F-4D97-AF65-F5344CB8AC3E}">
        <p14:creationId xmlns:p14="http://schemas.microsoft.com/office/powerpoint/2010/main" val="17091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899069" y="1102256"/>
            <a:ext cx="7703377" cy="2498900"/>
          </a:xfrm>
        </p:spPr>
      </p:pic>
    </p:spTree>
    <p:extLst>
      <p:ext uri="{BB962C8B-B14F-4D97-AF65-F5344CB8AC3E}">
        <p14:creationId xmlns:p14="http://schemas.microsoft.com/office/powerpoint/2010/main" val="11506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6"/>
          </p:nvPr>
        </p:nvPicPr>
        <p:blipFill>
          <a:blip r:embed="rId2">
            <a:extLst>
              <a:ext uri="{28A0092B-C50C-407E-A947-70E740481C1C}">
                <a14:useLocalDpi xmlns:a14="http://schemas.microsoft.com/office/drawing/2010/main" val="0"/>
              </a:ext>
            </a:extLst>
          </a:blip>
          <a:stretch>
            <a:fillRect/>
          </a:stretch>
        </p:blipFill>
        <p:spPr>
          <a:xfrm>
            <a:off x="1027288" y="915258"/>
            <a:ext cx="7186505" cy="3354498"/>
          </a:xfrm>
        </p:spPr>
      </p:pic>
    </p:spTree>
    <p:extLst>
      <p:ext uri="{BB962C8B-B14F-4D97-AF65-F5344CB8AC3E}">
        <p14:creationId xmlns:p14="http://schemas.microsoft.com/office/powerpoint/2010/main" val="1460581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7844" y="1243277"/>
            <a:ext cx="7160512" cy="889618"/>
          </a:xfrm>
        </p:spPr>
        <p:txBody>
          <a:bodyPr/>
          <a:lstStyle/>
          <a:p>
            <a:pPr marL="285750" indent="-285750">
              <a:buFont typeface="Wingdings" charset="2"/>
              <a:buChar char="§"/>
            </a:pPr>
            <a:r>
              <a:rPr lang="en-US" sz="1400" b="1" dirty="0"/>
              <a:t>Initializes features</a:t>
            </a:r>
          </a:p>
          <a:p>
            <a:pPr marL="285750" indent="-285750">
              <a:buFont typeface="Wingdings" charset="2"/>
              <a:buChar char="§"/>
            </a:pPr>
            <a:r>
              <a:rPr lang="en-US" sz="1400" dirty="0"/>
              <a:t>The numpy array gets passed into the Convolution2D layer where we specify the various deep learning hyper-parameters. </a:t>
            </a:r>
          </a:p>
          <a:p>
            <a:pPr marL="285750" indent="-285750">
              <a:buFont typeface="Wingdings" charset="2"/>
              <a:buChar char="§"/>
            </a:pPr>
            <a:r>
              <a:rPr lang="en-US" sz="1400" dirty="0"/>
              <a:t>A </a:t>
            </a:r>
            <a:r>
              <a:rPr lang="en-US" sz="1400" b="1" dirty="0"/>
              <a:t>Set of filters</a:t>
            </a:r>
            <a:r>
              <a:rPr lang="en-US" sz="1400" dirty="0"/>
              <a:t> (3, 3 each), slides across the original image with </a:t>
            </a:r>
            <a:r>
              <a:rPr lang="en-US" sz="1400" b="1" dirty="0"/>
              <a:t>shared weights</a:t>
            </a:r>
            <a:r>
              <a:rPr lang="en-US" sz="1400" dirty="0"/>
              <a:t> to create a </a:t>
            </a:r>
            <a:r>
              <a:rPr lang="en-US" sz="1400" b="1" dirty="0"/>
              <a:t>feature map</a:t>
            </a:r>
            <a:r>
              <a:rPr lang="en-US" sz="1400" dirty="0"/>
              <a:t>.</a:t>
            </a:r>
          </a:p>
          <a:p>
            <a:pPr marL="285750" indent="-285750">
              <a:buFont typeface="Wingdings" charset="2"/>
              <a:buChar char="§"/>
            </a:pPr>
            <a:r>
              <a:rPr lang="en-US" sz="1400" b="1" dirty="0"/>
              <a:t>Convolution</a:t>
            </a:r>
            <a:r>
              <a:rPr lang="en-US" sz="1400" dirty="0"/>
              <a:t> generates feature maps that represent how pixel values are enhanced, for example, edge and pattern detection. </a:t>
            </a:r>
          </a:p>
          <a:p>
            <a:pPr marL="285750" indent="-285750">
              <a:buFont typeface="Wingdings" charset="2"/>
              <a:buChar char="§"/>
            </a:pPr>
            <a:r>
              <a:rPr lang="en-US" sz="1400" dirty="0"/>
              <a:t>Then </a:t>
            </a:r>
            <a:r>
              <a:rPr lang="en-US" sz="1400" b="1" dirty="0"/>
              <a:t>Pooling </a:t>
            </a:r>
            <a:r>
              <a:rPr lang="en-US" sz="1400" dirty="0"/>
              <a:t>method called MaxPooling2D is used that slides (2, 2) windows across the feature map only keeping the maximum pixel value. The pooled pixels form an image with dimensions reduced by 4.</a:t>
            </a:r>
          </a:p>
          <a:p>
            <a:endParaRPr lang="en-US" sz="1400" dirty="0"/>
          </a:p>
        </p:txBody>
      </p:sp>
      <p:sp>
        <p:nvSpPr>
          <p:cNvPr id="6" name="Text Placeholder 1"/>
          <p:cNvSpPr>
            <a:spLocks noGrp="1"/>
          </p:cNvSpPr>
          <p:nvPr>
            <p:ph type="body" sz="quarter" idx="4294967295"/>
          </p:nvPr>
        </p:nvSpPr>
        <p:spPr>
          <a:xfrm>
            <a:off x="397934" y="219077"/>
            <a:ext cx="4757729" cy="3381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accent1"/>
                </a:solidFill>
              </a:rPr>
              <a:t>CONVOLUTION LAYERS</a:t>
            </a:r>
          </a:p>
        </p:txBody>
      </p:sp>
    </p:spTree>
    <p:extLst>
      <p:ext uri="{BB962C8B-B14F-4D97-AF65-F5344CB8AC3E}">
        <p14:creationId xmlns:p14="http://schemas.microsoft.com/office/powerpoint/2010/main" val="11885230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BACKGROU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2234</TotalTime>
  <Words>509</Words>
  <Application>Microsoft Office PowerPoint</Application>
  <PresentationFormat>On-screen Show (16:9)</PresentationFormat>
  <Paragraphs>88</Paragraphs>
  <Slides>24</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Avenir Medium</vt:lpstr>
      <vt:lpstr>Calibri</vt:lpstr>
      <vt:lpstr>Wingdings</vt:lpstr>
      <vt:lpstr>Custom Design</vt:lpstr>
      <vt:lpstr>CONTENT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160over90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Harrison</dc:creator>
  <cp:lastModifiedBy>Naman Agrawal</cp:lastModifiedBy>
  <cp:revision>121</cp:revision>
  <dcterms:created xsi:type="dcterms:W3CDTF">2016-02-24T13:21:14Z</dcterms:created>
  <dcterms:modified xsi:type="dcterms:W3CDTF">2017-04-26T13:25:05Z</dcterms:modified>
</cp:coreProperties>
</file>